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media/image7.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73" r:id="rId4"/>
  </p:sldMasterIdLst>
  <p:notesMasterIdLst>
    <p:notesMasterId r:id="rId9"/>
  </p:notesMasterIdLst>
  <p:handoutMasterIdLst>
    <p:handoutMasterId r:id="rId71"/>
  </p:handoutMasterIdLst>
  <p:sldIdLst>
    <p:sldId id="507" r:id="rId5"/>
    <p:sldId id="508" r:id="rId6"/>
    <p:sldId id="509" r:id="rId7"/>
    <p:sldId id="510" r:id="rId8"/>
    <p:sldId id="988" r:id="rId10"/>
    <p:sldId id="989" r:id="rId11"/>
    <p:sldId id="516" r:id="rId12"/>
    <p:sldId id="764" r:id="rId13"/>
    <p:sldId id="907" r:id="rId14"/>
    <p:sldId id="991" r:id="rId15"/>
    <p:sldId id="908" r:id="rId16"/>
    <p:sldId id="992" r:id="rId17"/>
    <p:sldId id="910" r:id="rId18"/>
    <p:sldId id="993" r:id="rId19"/>
    <p:sldId id="994" r:id="rId20"/>
    <p:sldId id="995" r:id="rId21"/>
    <p:sldId id="996" r:id="rId22"/>
    <p:sldId id="944" r:id="rId23"/>
    <p:sldId id="945" r:id="rId24"/>
    <p:sldId id="947" r:id="rId25"/>
    <p:sldId id="914" r:id="rId26"/>
    <p:sldId id="999" r:id="rId27"/>
    <p:sldId id="517" r:id="rId28"/>
    <p:sldId id="998" r:id="rId29"/>
    <p:sldId id="752" r:id="rId30"/>
    <p:sldId id="916" r:id="rId31"/>
    <p:sldId id="921" r:id="rId32"/>
    <p:sldId id="922" r:id="rId33"/>
    <p:sldId id="920" r:id="rId34"/>
    <p:sldId id="753" r:id="rId35"/>
    <p:sldId id="917" r:id="rId36"/>
    <p:sldId id="918" r:id="rId37"/>
    <p:sldId id="754" r:id="rId38"/>
    <p:sldId id="919" r:id="rId39"/>
    <p:sldId id="923" r:id="rId40"/>
    <p:sldId id="820" r:id="rId41"/>
    <p:sldId id="822" r:id="rId42"/>
    <p:sldId id="1001" r:id="rId43"/>
    <p:sldId id="859" r:id="rId44"/>
    <p:sldId id="924" r:id="rId45"/>
    <p:sldId id="860" r:id="rId46"/>
    <p:sldId id="925" r:id="rId47"/>
    <p:sldId id="522" r:id="rId48"/>
    <p:sldId id="926" r:id="rId49"/>
    <p:sldId id="927" r:id="rId50"/>
    <p:sldId id="524" r:id="rId51"/>
    <p:sldId id="929" r:id="rId52"/>
    <p:sldId id="930" r:id="rId53"/>
    <p:sldId id="942" r:id="rId54"/>
    <p:sldId id="1002" r:id="rId55"/>
    <p:sldId id="1003" r:id="rId56"/>
    <p:sldId id="1004" r:id="rId57"/>
    <p:sldId id="525" r:id="rId58"/>
    <p:sldId id="940" r:id="rId59"/>
    <p:sldId id="939" r:id="rId60"/>
    <p:sldId id="931" r:id="rId61"/>
    <p:sldId id="932" r:id="rId62"/>
    <p:sldId id="933" r:id="rId63"/>
    <p:sldId id="934" r:id="rId64"/>
    <p:sldId id="1005" r:id="rId65"/>
    <p:sldId id="937" r:id="rId66"/>
    <p:sldId id="938" r:id="rId67"/>
    <p:sldId id="936" r:id="rId68"/>
    <p:sldId id="941" r:id="rId69"/>
    <p:sldId id="351" r:id="rId70"/>
  </p:sldIdLst>
  <p:sldSz cx="9144000" cy="5715000" type="screen16x10"/>
  <p:notesSz cx="6858000" cy="9144000"/>
  <p:custDataLst>
    <p:tags r:id="rId76"/>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2pPr>
    <a:lvl3pPr marL="914400" lvl="2"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3pPr>
    <a:lvl4pPr marL="1371600" lvl="3"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4pPr>
    <a:lvl5pPr marL="1828800" lvl="4"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5pPr>
    <a:lvl6pPr marL="2286000" lvl="5"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6pPr>
    <a:lvl7pPr marL="2743200" lvl="6"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7pPr>
    <a:lvl8pPr marL="3200400" lvl="7"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8pPr>
    <a:lvl9pPr marL="3657600" lvl="8" indent="0" algn="l" defTabSz="914400" rtl="0" eaLnBrk="1" fontAlgn="base" latinLnBrk="0" hangingPunct="1">
      <a:lnSpc>
        <a:spcPct val="100000"/>
      </a:lnSpc>
      <a:spcBef>
        <a:spcPct val="0"/>
      </a:spcBef>
      <a:spcAft>
        <a:spcPct val="0"/>
      </a:spcAft>
      <a:buNone/>
      <a:defRPr b="0" i="0" u="none" kern="1200" baseline="0">
        <a:solidFill>
          <a:srgbClr val="FFFFFF"/>
        </a:solidFill>
        <a:latin typeface="Calibri" panose="020F0502020204030204" pitchFamily="34" charset="0"/>
        <a:ea typeface="宋体" panose="02010600030101010101" pitchFamily="2" charset="-122"/>
        <a:cs typeface="+mn-cs"/>
        <a:sym typeface="Calibri" panose="020F0502020204030204" pitchFamily="34" charset="0"/>
      </a:defRPr>
    </a:lvl9pPr>
  </p:defaultTextStyle>
  <p:extLst>
    <p:ext uri="{EFAFB233-063F-42B5-8137-9DF3F51BA10A}">
      <p15:sldGuideLst xmlns:p15="http://schemas.microsoft.com/office/powerpoint/2012/main">
        <p15:guide id="1" orient="horz" pos="1728" userDrawn="1">
          <p15:clr>
            <a:srgbClr val="A4A3A4"/>
          </p15:clr>
        </p15:guide>
        <p15:guide id="2" pos="293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813"/>
    <a:srgbClr val="F57E09"/>
    <a:srgbClr val="FF6600"/>
    <a:srgbClr val="160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984" y="108"/>
      </p:cViewPr>
      <p:guideLst>
        <p:guide orient="horz" pos="1728"/>
        <p:guide pos="29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4.xml"/><Relationship Id="rId76" Type="http://schemas.openxmlformats.org/officeDocument/2006/relationships/tags" Target="tags/tag248.xml"/><Relationship Id="rId75" Type="http://schemas.openxmlformats.org/officeDocument/2006/relationships/commentAuthors" Target="commentAuthors.xml"/><Relationship Id="rId74" Type="http://schemas.openxmlformats.org/officeDocument/2006/relationships/tableStyles" Target="tableStyles.xml"/><Relationship Id="rId73" Type="http://schemas.openxmlformats.org/officeDocument/2006/relationships/viewProps" Target="viewProps.xml"/><Relationship Id="rId72" Type="http://schemas.openxmlformats.org/officeDocument/2006/relationships/presProps" Target="presProps.xml"/><Relationship Id="rId71" Type="http://schemas.openxmlformats.org/officeDocument/2006/relationships/handoutMaster" Target="handoutMasters/handoutMaster1.xml"/><Relationship Id="rId70" Type="http://schemas.openxmlformats.org/officeDocument/2006/relationships/slide" Target="slides/slide65.xml"/><Relationship Id="rId7" Type="http://schemas.openxmlformats.org/officeDocument/2006/relationships/slide" Target="slides/slide3.xml"/><Relationship Id="rId69" Type="http://schemas.openxmlformats.org/officeDocument/2006/relationships/slide" Target="slides/slide64.xml"/><Relationship Id="rId68" Type="http://schemas.openxmlformats.org/officeDocument/2006/relationships/slide" Target="slides/slide63.xml"/><Relationship Id="rId67" Type="http://schemas.openxmlformats.org/officeDocument/2006/relationships/slide" Target="slides/slide62.xml"/><Relationship Id="rId66" Type="http://schemas.openxmlformats.org/officeDocument/2006/relationships/slide" Target="slides/slide61.xml"/><Relationship Id="rId65" Type="http://schemas.openxmlformats.org/officeDocument/2006/relationships/slide" Target="slides/slide60.xml"/><Relationship Id="rId64" Type="http://schemas.openxmlformats.org/officeDocument/2006/relationships/slide" Target="slides/slide59.xml"/><Relationship Id="rId63" Type="http://schemas.openxmlformats.org/officeDocument/2006/relationships/slide" Target="slides/slide58.xml"/><Relationship Id="rId62" Type="http://schemas.openxmlformats.org/officeDocument/2006/relationships/slide" Target="slides/slide57.xml"/><Relationship Id="rId61" Type="http://schemas.openxmlformats.org/officeDocument/2006/relationships/slide" Target="slides/slide56.xml"/><Relationship Id="rId60" Type="http://schemas.openxmlformats.org/officeDocument/2006/relationships/slide" Target="slides/slide55.xml"/><Relationship Id="rId6" Type="http://schemas.openxmlformats.org/officeDocument/2006/relationships/slide" Target="slides/slide2.xml"/><Relationship Id="rId59" Type="http://schemas.openxmlformats.org/officeDocument/2006/relationships/slide" Target="slides/slide54.xml"/><Relationship Id="rId58" Type="http://schemas.openxmlformats.org/officeDocument/2006/relationships/slide" Target="slides/slide53.xml"/><Relationship Id="rId57" Type="http://schemas.openxmlformats.org/officeDocument/2006/relationships/slide" Target="slides/slide52.xml"/><Relationship Id="rId56" Type="http://schemas.openxmlformats.org/officeDocument/2006/relationships/slide" Target="slides/slide51.xml"/><Relationship Id="rId55" Type="http://schemas.openxmlformats.org/officeDocument/2006/relationships/slide" Target="slides/slide50.xml"/><Relationship Id="rId54" Type="http://schemas.openxmlformats.org/officeDocument/2006/relationships/slide" Target="slides/slide49.xml"/><Relationship Id="rId53" Type="http://schemas.openxmlformats.org/officeDocument/2006/relationships/slide" Target="slides/slide48.xml"/><Relationship Id="rId52" Type="http://schemas.openxmlformats.org/officeDocument/2006/relationships/slide" Target="slides/slide47.xml"/><Relationship Id="rId51" Type="http://schemas.openxmlformats.org/officeDocument/2006/relationships/slide" Target="slides/slide46.xml"/><Relationship Id="rId50" Type="http://schemas.openxmlformats.org/officeDocument/2006/relationships/slide" Target="slides/slide45.xml"/><Relationship Id="rId5" Type="http://schemas.openxmlformats.org/officeDocument/2006/relationships/slide" Target="slides/slide1.xml"/><Relationship Id="rId49" Type="http://schemas.openxmlformats.org/officeDocument/2006/relationships/slide" Target="slides/slide44.xml"/><Relationship Id="rId48" Type="http://schemas.openxmlformats.org/officeDocument/2006/relationships/slide" Target="slides/slide43.xml"/><Relationship Id="rId47" Type="http://schemas.openxmlformats.org/officeDocument/2006/relationships/slide" Target="slides/slide42.xml"/><Relationship Id="rId46" Type="http://schemas.openxmlformats.org/officeDocument/2006/relationships/slide" Target="slides/slide41.xml"/><Relationship Id="rId45" Type="http://schemas.openxmlformats.org/officeDocument/2006/relationships/slide" Target="slides/slide40.xml"/><Relationship Id="rId44" Type="http://schemas.openxmlformats.org/officeDocument/2006/relationships/slide" Target="slides/slide39.xml"/><Relationship Id="rId43" Type="http://schemas.openxmlformats.org/officeDocument/2006/relationships/slide" Target="slides/slide38.xml"/><Relationship Id="rId42" Type="http://schemas.openxmlformats.org/officeDocument/2006/relationships/slide" Target="slides/slide37.xml"/><Relationship Id="rId41" Type="http://schemas.openxmlformats.org/officeDocument/2006/relationships/slide" Target="slides/slide36.xml"/><Relationship Id="rId40" Type="http://schemas.openxmlformats.org/officeDocument/2006/relationships/slide" Target="slides/slide35.xml"/><Relationship Id="rId4" Type="http://schemas.openxmlformats.org/officeDocument/2006/relationships/slideMaster" Target="slideMasters/slideMaster3.xml"/><Relationship Id="rId39" Type="http://schemas.openxmlformats.org/officeDocument/2006/relationships/slide" Target="slides/slide34.xml"/><Relationship Id="rId38" Type="http://schemas.openxmlformats.org/officeDocument/2006/relationships/slide" Target="slides/slide33.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6C320EB-5352-40AA-A0A9-C13066E1373C}" type="doc">
      <dgm:prSet loTypeId="list" loCatId="list" qsTypeId="urn:microsoft.com/office/officeart/2005/8/quickstyle/simple5" qsCatId="simple" csTypeId="urn:microsoft.com/office/officeart/2005/8/colors/accent0_2" csCatId="accent1" phldr="0"/>
      <dgm:spPr/>
      <dgm:t>
        <a:bodyPr/>
        <a:p>
          <a:endParaRPr lang="zh-CN" altLang="en-US"/>
        </a:p>
      </dgm:t>
    </dgm:pt>
    <dgm:pt modelId="{773C5012-55F9-436E-B78B-2A38D8AAA0C0}">
      <dgm:prSet phldrT="[文本]" phldr="0" custT="0"/>
      <dgm:spPr/>
      <dgm:t>
        <a:bodyPr vert="horz" wrap="square"/>
        <a:p>
          <a:pPr>
            <a:lnSpc>
              <a:spcPct val="100000"/>
            </a:lnSpc>
            <a:spcBef>
              <a:spcPct val="0"/>
            </a:spcBef>
            <a:spcAft>
              <a:spcPct val="35000"/>
            </a:spcAft>
          </a:pPr>
          <a:r>
            <a:rPr lang="zh-CN" altLang="en-US"/>
            <a:t>一、法律适用复杂性更加突出</a:t>
          </a:r>
          <a:r>
            <a:rPr lang="zh-CN" altLang="en-US"/>
            <a:t/>
          </a:r>
          <a:endParaRPr lang="zh-CN" altLang="en-US"/>
        </a:p>
      </dgm:t>
    </dgm:pt>
    <dgm:pt modelId="{E1399106-9BE2-43F4-9430-F473CB36780F}" cxnId="{4AB682C5-E87C-4141-943C-2F214598DEDC}" type="parTrans">
      <dgm:prSet/>
      <dgm:spPr/>
      <dgm:t>
        <a:bodyPr/>
        <a:p>
          <a:endParaRPr lang="zh-CN" altLang="en-US"/>
        </a:p>
      </dgm:t>
    </dgm:pt>
    <dgm:pt modelId="{507A6FE3-4D55-4ED6-A973-429D64C5DF28}" cxnId="{4AB682C5-E87C-4141-943C-2F214598DEDC}" type="sibTrans">
      <dgm:prSet/>
      <dgm:spPr/>
      <dgm:t>
        <a:bodyPr/>
        <a:p>
          <a:endParaRPr lang="zh-CN" altLang="en-US"/>
        </a:p>
      </dgm:t>
    </dgm:pt>
    <dgm:pt modelId="{CA58FE74-4619-4E47-BA6C-E0CD35AF5AC2}">
      <dgm:prSet phldrT="[文本]" phldr="0" custT="0"/>
      <dgm:spPr/>
      <dgm:t>
        <a:bodyPr vert="horz" wrap="square"/>
        <a:p>
          <a:pPr>
            <a:lnSpc>
              <a:spcPct val="100000"/>
            </a:lnSpc>
            <a:spcBef>
              <a:spcPct val="0"/>
            </a:spcBef>
            <a:spcAft>
              <a:spcPct val="35000"/>
            </a:spcAft>
          </a:pPr>
          <a:r>
            <a:rPr lang="zh-CN" altLang="en-US"/>
            <a:t>二、案件群体性态势更加突出</a:t>
          </a:r>
          <a:r>
            <a:rPr lang="zh-CN" altLang="en-US"/>
            <a:t/>
          </a:r>
          <a:endParaRPr lang="zh-CN" altLang="en-US"/>
        </a:p>
      </dgm:t>
    </dgm:pt>
    <dgm:pt modelId="{EBAD4DA7-135F-4F4E-9475-804E7DC205D2}" cxnId="{D2C81170-EF62-4699-934C-2F2AD802FAA2}" type="parTrans">
      <dgm:prSet/>
      <dgm:spPr/>
      <dgm:t>
        <a:bodyPr/>
        <a:p>
          <a:endParaRPr lang="zh-CN" altLang="en-US"/>
        </a:p>
      </dgm:t>
    </dgm:pt>
    <dgm:pt modelId="{5723A07A-E737-45B0-B84E-97FB4DE86580}" cxnId="{D2C81170-EF62-4699-934C-2F2AD802FAA2}" type="sibTrans">
      <dgm:prSet/>
      <dgm:spPr/>
      <dgm:t>
        <a:bodyPr/>
        <a:p>
          <a:endParaRPr lang="zh-CN" altLang="en-US"/>
        </a:p>
      </dgm:t>
    </dgm:pt>
    <dgm:pt modelId="{D3284563-CEAB-43B3-81C4-5F6C081CBB78}">
      <dgm:prSet phldrT="[文本]" phldr="0" custT="0"/>
      <dgm:spPr/>
      <dgm:t>
        <a:bodyPr vert="horz" wrap="square"/>
        <a:p>
          <a:pPr>
            <a:lnSpc>
              <a:spcPct val="100000"/>
            </a:lnSpc>
            <a:spcBef>
              <a:spcPct val="0"/>
            </a:spcBef>
            <a:spcAft>
              <a:spcPct val="35000"/>
            </a:spcAft>
          </a:pPr>
          <a:r>
            <a:rPr lang="zh-CN" altLang="en-US"/>
            <a:t>三、个案裁判对金融风险防控的影响更加突出</a:t>
          </a:r>
          <a:r>
            <a:rPr lang="zh-CN" altLang="en-US"/>
            <a:t/>
          </a:r>
          <a:endParaRPr lang="zh-CN" altLang="en-US"/>
        </a:p>
      </dgm:t>
    </dgm:pt>
    <dgm:pt modelId="{A2E240DA-ABFA-4A24-BE34-ABE926603D67}" cxnId="{D87E10F2-B988-424A-92EA-E3C91561CADF}" type="parTrans">
      <dgm:prSet/>
      <dgm:spPr/>
      <dgm:t>
        <a:bodyPr/>
        <a:p>
          <a:endParaRPr lang="zh-CN" altLang="en-US"/>
        </a:p>
      </dgm:t>
    </dgm:pt>
    <dgm:pt modelId="{2E43EE94-FE21-4F90-81B3-CED5B1ECC8C9}" cxnId="{D87E10F2-B988-424A-92EA-E3C91561CADF}" type="sibTrans">
      <dgm:prSet/>
      <dgm:spPr/>
      <dgm:t>
        <a:bodyPr/>
        <a:p>
          <a:endParaRPr lang="zh-CN" altLang="en-US"/>
        </a:p>
      </dgm:t>
    </dgm:pt>
    <dgm:pt modelId="{E5EECCA3-F875-4B71-92CC-9CCDFB7DBFEF}" type="pres">
      <dgm:prSet presAssocID="{26C320EB-5352-40AA-A0A9-C13066E1373C}" presName="linear" presStyleCnt="0">
        <dgm:presLayoutVars>
          <dgm:dir/>
          <dgm:animLvl val="lvl"/>
          <dgm:resizeHandles val="exact"/>
        </dgm:presLayoutVars>
      </dgm:prSet>
      <dgm:spPr/>
    </dgm:pt>
    <dgm:pt modelId="{667CAF5C-37C0-43B7-8B7E-02CCA3754DB9}" type="pres">
      <dgm:prSet presAssocID="{773C5012-55F9-436E-B78B-2A38D8AAA0C0}" presName="parentLin" presStyleCnt="0"/>
      <dgm:spPr/>
    </dgm:pt>
    <dgm:pt modelId="{58B158CB-C1D2-4676-88E6-6B3937A00A96}" type="pres">
      <dgm:prSet presAssocID="{773C5012-55F9-436E-B78B-2A38D8AAA0C0}" presName="parentLeftMargin" presStyleCnt="0"/>
      <dgm:spPr/>
    </dgm:pt>
    <dgm:pt modelId="{D0971512-D8E1-4E4B-89F4-FF2EB164C196}" type="pres">
      <dgm:prSet presAssocID="{773C5012-55F9-436E-B78B-2A38D8AAA0C0}" presName="parentText" presStyleLbl="node1" presStyleIdx="0" presStyleCnt="3">
        <dgm:presLayoutVars>
          <dgm:chMax val="0"/>
          <dgm:bulletEnabled val="1"/>
        </dgm:presLayoutVars>
      </dgm:prSet>
      <dgm:spPr/>
    </dgm:pt>
    <dgm:pt modelId="{05E10EBB-C85A-471E-9935-B48B9C39A12E}" type="pres">
      <dgm:prSet presAssocID="{773C5012-55F9-436E-B78B-2A38D8AAA0C0}" presName="negativeSpace" presStyleCnt="0"/>
      <dgm:spPr/>
    </dgm:pt>
    <dgm:pt modelId="{1F055725-8984-42CB-98CB-8E7728DD5EAB}" type="pres">
      <dgm:prSet presAssocID="{773C5012-55F9-436E-B78B-2A38D8AAA0C0}" presName="childText" presStyleLbl="conFgAcc1" presStyleIdx="0" presStyleCnt="3">
        <dgm:presLayoutVars>
          <dgm:bulletEnabled val="1"/>
        </dgm:presLayoutVars>
      </dgm:prSet>
      <dgm:spPr/>
    </dgm:pt>
    <dgm:pt modelId="{5785404B-F53E-4CF2-A702-90A46E89CED8}" type="pres">
      <dgm:prSet presAssocID="{507A6FE3-4D55-4ED6-A973-429D64C5DF28}" presName="spaceBetweenRectangles" presStyleCnt="0"/>
      <dgm:spPr/>
    </dgm:pt>
    <dgm:pt modelId="{EF963990-07B7-4DBC-8CFE-C86D15B61BB6}" type="pres">
      <dgm:prSet presAssocID="{CA58FE74-4619-4E47-BA6C-E0CD35AF5AC2}" presName="parentLin" presStyleCnt="0"/>
      <dgm:spPr/>
    </dgm:pt>
    <dgm:pt modelId="{AEA4B341-6C57-43B8-BC42-9813D43D1335}" type="pres">
      <dgm:prSet presAssocID="{CA58FE74-4619-4E47-BA6C-E0CD35AF5AC2}" presName="parentLeftMargin" presStyleCnt="0"/>
      <dgm:spPr/>
    </dgm:pt>
    <dgm:pt modelId="{DD07B078-3354-4F1B-9438-E4F95C4B43A6}" type="pres">
      <dgm:prSet presAssocID="{CA58FE74-4619-4E47-BA6C-E0CD35AF5AC2}" presName="parentText" presStyleLbl="node1" presStyleIdx="1" presStyleCnt="3">
        <dgm:presLayoutVars>
          <dgm:chMax val="0"/>
          <dgm:bulletEnabled val="1"/>
        </dgm:presLayoutVars>
      </dgm:prSet>
      <dgm:spPr/>
    </dgm:pt>
    <dgm:pt modelId="{98F9047E-C8BE-4990-B6F7-84F4581E1FEA}" type="pres">
      <dgm:prSet presAssocID="{CA58FE74-4619-4E47-BA6C-E0CD35AF5AC2}" presName="negativeSpace" presStyleCnt="0"/>
      <dgm:spPr/>
    </dgm:pt>
    <dgm:pt modelId="{FB20FF5F-D131-4A8A-AEBC-01A2B84D6655}" type="pres">
      <dgm:prSet presAssocID="{CA58FE74-4619-4E47-BA6C-E0CD35AF5AC2}" presName="childText" presStyleLbl="conFgAcc1" presStyleIdx="1" presStyleCnt="3">
        <dgm:presLayoutVars>
          <dgm:bulletEnabled val="1"/>
        </dgm:presLayoutVars>
      </dgm:prSet>
      <dgm:spPr/>
    </dgm:pt>
    <dgm:pt modelId="{AC1FEB9E-7ED9-4E44-9D47-B63AE5862158}" type="pres">
      <dgm:prSet presAssocID="{5723A07A-E737-45B0-B84E-97FB4DE86580}" presName="spaceBetweenRectangles" presStyleCnt="0"/>
      <dgm:spPr/>
    </dgm:pt>
    <dgm:pt modelId="{04A221FB-3A34-4804-9E1E-FAA254BEF819}" type="pres">
      <dgm:prSet presAssocID="{D3284563-CEAB-43B3-81C4-5F6C081CBB78}" presName="parentLin" presStyleCnt="0"/>
      <dgm:spPr/>
    </dgm:pt>
    <dgm:pt modelId="{09CBCBA7-E2EE-4654-BCFB-AB2C2D77E66B}" type="pres">
      <dgm:prSet presAssocID="{D3284563-CEAB-43B3-81C4-5F6C081CBB78}" presName="parentLeftMargin" presStyleCnt="0"/>
      <dgm:spPr/>
    </dgm:pt>
    <dgm:pt modelId="{F8B30F84-9FC1-4455-B8FC-CA5DC2189586}" type="pres">
      <dgm:prSet presAssocID="{D3284563-CEAB-43B3-81C4-5F6C081CBB78}" presName="parentText" presStyleLbl="node1" presStyleIdx="2" presStyleCnt="3">
        <dgm:presLayoutVars>
          <dgm:chMax val="0"/>
          <dgm:bulletEnabled val="1"/>
        </dgm:presLayoutVars>
      </dgm:prSet>
      <dgm:spPr/>
    </dgm:pt>
    <dgm:pt modelId="{75AF99AA-34AA-4169-A0AA-91E0CC0C2D15}" type="pres">
      <dgm:prSet presAssocID="{D3284563-CEAB-43B3-81C4-5F6C081CBB78}" presName="negativeSpace" presStyleCnt="0"/>
      <dgm:spPr/>
    </dgm:pt>
    <dgm:pt modelId="{F855875C-E8B4-4273-8C6C-6A8EC3091B3C}" type="pres">
      <dgm:prSet presAssocID="{D3284563-CEAB-43B3-81C4-5F6C081CBB78}" presName="childText" presStyleLbl="conFgAcc1" presStyleIdx="2" presStyleCnt="3">
        <dgm:presLayoutVars>
          <dgm:bulletEnabled val="1"/>
        </dgm:presLayoutVars>
      </dgm:prSet>
      <dgm:spPr/>
    </dgm:pt>
  </dgm:ptLst>
  <dgm:cxnLst>
    <dgm:cxn modelId="{4AB682C5-E87C-4141-943C-2F214598DEDC}" srcId="{26C320EB-5352-40AA-A0A9-C13066E1373C}" destId="{773C5012-55F9-436E-B78B-2A38D8AAA0C0}" srcOrd="0" destOrd="0" parTransId="{E1399106-9BE2-43F4-9430-F473CB36780F}" sibTransId="{507A6FE3-4D55-4ED6-A973-429D64C5DF28}"/>
    <dgm:cxn modelId="{D2C81170-EF62-4699-934C-2F2AD802FAA2}" srcId="{26C320EB-5352-40AA-A0A9-C13066E1373C}" destId="{CA58FE74-4619-4E47-BA6C-E0CD35AF5AC2}" srcOrd="1" destOrd="0" parTransId="{EBAD4DA7-135F-4F4E-9475-804E7DC205D2}" sibTransId="{5723A07A-E737-45B0-B84E-97FB4DE86580}"/>
    <dgm:cxn modelId="{D87E10F2-B988-424A-92EA-E3C91561CADF}" srcId="{26C320EB-5352-40AA-A0A9-C13066E1373C}" destId="{D3284563-CEAB-43B3-81C4-5F6C081CBB78}" srcOrd="2" destOrd="0" parTransId="{A2E240DA-ABFA-4A24-BE34-ABE926603D67}" sibTransId="{2E43EE94-FE21-4F90-81B3-CED5B1ECC8C9}"/>
    <dgm:cxn modelId="{8AC9288E-FF5F-4A4F-9CE9-E985C7906CE3}" type="presOf" srcId="{26C320EB-5352-40AA-A0A9-C13066E1373C}" destId="{E5EECCA3-F875-4B71-92CC-9CCDFB7DBFEF}" srcOrd="0" destOrd="0" presId="urn:microsoft.com/office/officeart/2005/8/layout/list1"/>
    <dgm:cxn modelId="{CC447A5F-5465-4B88-95C1-C6BDB9F49BB9}" type="presParOf" srcId="{E5EECCA3-F875-4B71-92CC-9CCDFB7DBFEF}" destId="{667CAF5C-37C0-43B7-8B7E-02CCA3754DB9}" srcOrd="0" destOrd="0" presId="urn:microsoft.com/office/officeart/2005/8/layout/list1"/>
    <dgm:cxn modelId="{A4B623E7-AC4F-4FE6-BD57-A3413E492032}" type="presParOf" srcId="{667CAF5C-37C0-43B7-8B7E-02CCA3754DB9}" destId="{58B158CB-C1D2-4676-88E6-6B3937A00A96}" srcOrd="0" destOrd="0" presId="urn:microsoft.com/office/officeart/2005/8/layout/list1"/>
    <dgm:cxn modelId="{7A5CC8FC-8C5B-449A-ACEA-F3F77234D052}" type="presOf" srcId="{773C5012-55F9-436E-B78B-2A38D8AAA0C0}" destId="{58B158CB-C1D2-4676-88E6-6B3937A00A96}" srcOrd="0" destOrd="0" presId="urn:microsoft.com/office/officeart/2005/8/layout/list1"/>
    <dgm:cxn modelId="{372B4F0D-162E-4DFA-851C-C0DAB6753F62}" type="presParOf" srcId="{667CAF5C-37C0-43B7-8B7E-02CCA3754DB9}" destId="{D0971512-D8E1-4E4B-89F4-FF2EB164C196}" srcOrd="1" destOrd="0" presId="urn:microsoft.com/office/officeart/2005/8/layout/list1"/>
    <dgm:cxn modelId="{68F54C96-49A9-416A-B144-72E9201330CA}" type="presOf" srcId="{773C5012-55F9-436E-B78B-2A38D8AAA0C0}" destId="{D0971512-D8E1-4E4B-89F4-FF2EB164C196}" srcOrd="0" destOrd="0" presId="urn:microsoft.com/office/officeart/2005/8/layout/list1"/>
    <dgm:cxn modelId="{75E83044-801D-4810-9B00-0F9131371F85}" type="presParOf" srcId="{E5EECCA3-F875-4B71-92CC-9CCDFB7DBFEF}" destId="{05E10EBB-C85A-471E-9935-B48B9C39A12E}" srcOrd="1" destOrd="0" presId="urn:microsoft.com/office/officeart/2005/8/layout/list1"/>
    <dgm:cxn modelId="{0EBEA7E1-1DDA-4D59-B31A-2FE727104C04}" type="presParOf" srcId="{E5EECCA3-F875-4B71-92CC-9CCDFB7DBFEF}" destId="{1F055725-8984-42CB-98CB-8E7728DD5EAB}" srcOrd="2" destOrd="0" presId="urn:microsoft.com/office/officeart/2005/8/layout/list1"/>
    <dgm:cxn modelId="{DB14D67B-8CBD-4E33-B4D0-06271CF945FB}" type="presParOf" srcId="{E5EECCA3-F875-4B71-92CC-9CCDFB7DBFEF}" destId="{5785404B-F53E-4CF2-A702-90A46E89CED8}" srcOrd="3" destOrd="0" presId="urn:microsoft.com/office/officeart/2005/8/layout/list1"/>
    <dgm:cxn modelId="{77BF0AF5-2F4F-4DF0-A9D6-9FE5A46F6B13}" type="presParOf" srcId="{E5EECCA3-F875-4B71-92CC-9CCDFB7DBFEF}" destId="{EF963990-07B7-4DBC-8CFE-C86D15B61BB6}" srcOrd="4" destOrd="0" presId="urn:microsoft.com/office/officeart/2005/8/layout/list1"/>
    <dgm:cxn modelId="{318C5F89-8AEE-4A50-A639-BE1D3464C4D9}" type="presParOf" srcId="{EF963990-07B7-4DBC-8CFE-C86D15B61BB6}" destId="{AEA4B341-6C57-43B8-BC42-9813D43D1335}" srcOrd="0" destOrd="4" presId="urn:microsoft.com/office/officeart/2005/8/layout/list1"/>
    <dgm:cxn modelId="{63A23284-4E06-4831-84A9-881AAAEECA06}" type="presOf" srcId="{CA58FE74-4619-4E47-BA6C-E0CD35AF5AC2}" destId="{AEA4B341-6C57-43B8-BC42-9813D43D1335}" srcOrd="0" destOrd="0" presId="urn:microsoft.com/office/officeart/2005/8/layout/list1"/>
    <dgm:cxn modelId="{CC966570-C00D-4B9E-9275-E196DB6A6408}" type="presParOf" srcId="{EF963990-07B7-4DBC-8CFE-C86D15B61BB6}" destId="{DD07B078-3354-4F1B-9438-E4F95C4B43A6}" srcOrd="1" destOrd="4" presId="urn:microsoft.com/office/officeart/2005/8/layout/list1"/>
    <dgm:cxn modelId="{8C836EF4-CB43-40AF-9008-4F5D7A218505}" type="presOf" srcId="{CA58FE74-4619-4E47-BA6C-E0CD35AF5AC2}" destId="{DD07B078-3354-4F1B-9438-E4F95C4B43A6}" srcOrd="0" destOrd="0" presId="urn:microsoft.com/office/officeart/2005/8/layout/list1"/>
    <dgm:cxn modelId="{786D3D08-639C-4244-A2E7-093E33F61AD8}" type="presParOf" srcId="{E5EECCA3-F875-4B71-92CC-9CCDFB7DBFEF}" destId="{98F9047E-C8BE-4990-B6F7-84F4581E1FEA}" srcOrd="5" destOrd="0" presId="urn:microsoft.com/office/officeart/2005/8/layout/list1"/>
    <dgm:cxn modelId="{88AB23D4-4602-49FE-BD93-4B705EE82D20}" type="presParOf" srcId="{E5EECCA3-F875-4B71-92CC-9CCDFB7DBFEF}" destId="{FB20FF5F-D131-4A8A-AEBC-01A2B84D6655}" srcOrd="6" destOrd="0" presId="urn:microsoft.com/office/officeart/2005/8/layout/list1"/>
    <dgm:cxn modelId="{8E9C0ECB-41DC-4784-97D1-A32B59E9ADDA}" type="presParOf" srcId="{E5EECCA3-F875-4B71-92CC-9CCDFB7DBFEF}" destId="{AC1FEB9E-7ED9-4E44-9D47-B63AE5862158}" srcOrd="7" destOrd="0" presId="urn:microsoft.com/office/officeart/2005/8/layout/list1"/>
    <dgm:cxn modelId="{10F0A5FD-ABFF-479A-8E51-ADF085C5FA7C}" type="presParOf" srcId="{E5EECCA3-F875-4B71-92CC-9CCDFB7DBFEF}" destId="{04A221FB-3A34-4804-9E1E-FAA254BEF819}" srcOrd="8" destOrd="0" presId="urn:microsoft.com/office/officeart/2005/8/layout/list1"/>
    <dgm:cxn modelId="{CA94A76F-38D5-40AC-88BA-B5498EAC6801}" type="presParOf" srcId="{04A221FB-3A34-4804-9E1E-FAA254BEF819}" destId="{09CBCBA7-E2EE-4654-BCFB-AB2C2D77E66B}" srcOrd="0" destOrd="8" presId="urn:microsoft.com/office/officeart/2005/8/layout/list1"/>
    <dgm:cxn modelId="{2F9668EC-4AF7-4F57-866D-A4A732858727}" type="presOf" srcId="{D3284563-CEAB-43B3-81C4-5F6C081CBB78}" destId="{09CBCBA7-E2EE-4654-BCFB-AB2C2D77E66B}" srcOrd="0" destOrd="0" presId="urn:microsoft.com/office/officeart/2005/8/layout/list1"/>
    <dgm:cxn modelId="{440BC9F4-3F25-40D2-89D4-21C9229C144F}" type="presParOf" srcId="{04A221FB-3A34-4804-9E1E-FAA254BEF819}" destId="{F8B30F84-9FC1-4455-B8FC-CA5DC2189586}" srcOrd="1" destOrd="8" presId="urn:microsoft.com/office/officeart/2005/8/layout/list1"/>
    <dgm:cxn modelId="{F303C363-5F3B-4B70-90A7-A461CD989F73}" type="presOf" srcId="{D3284563-CEAB-43B3-81C4-5F6C081CBB78}" destId="{F8B30F84-9FC1-4455-B8FC-CA5DC2189586}" srcOrd="0" destOrd="0" presId="urn:microsoft.com/office/officeart/2005/8/layout/list1"/>
    <dgm:cxn modelId="{66E38A58-C00D-4FD1-8EC5-40B4C4418354}" type="presParOf" srcId="{E5EECCA3-F875-4B71-92CC-9CCDFB7DBFEF}" destId="{75AF99AA-34AA-4169-A0AA-91E0CC0C2D15}" srcOrd="9" destOrd="0" presId="urn:microsoft.com/office/officeart/2005/8/layout/list1"/>
    <dgm:cxn modelId="{476F412C-660D-4154-A587-81D18302DCF0}" type="presParOf" srcId="{E5EECCA3-F875-4B71-92CC-9CCDFB7DBFEF}" destId="{F855875C-E8B4-4273-8C6C-6A8EC3091B3C}"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811260" cy="4481830"/>
        <a:chOff x="0" y="0"/>
        <a:chExt cx="8811260" cy="4481830"/>
      </a:xfrm>
    </dsp:grpSpPr>
    <dsp:sp modelId="{1F055725-8984-42CB-98CB-8E7728DD5EAB}">
      <dsp:nvSpPr>
        <dsp:cNvPr id="5" name="矩形 4"/>
        <dsp:cNvSpPr/>
      </dsp:nvSpPr>
      <dsp:spPr bwMode="white">
        <a:xfrm>
          <a:off x="0" y="1128155"/>
          <a:ext cx="8811260" cy="554400"/>
        </a:xfrm>
        <a:prstGeom prst="rect">
          <a:avLst/>
        </a:prstGeom>
      </dsp:spPr>
      <dsp:style>
        <a:lnRef idx="1">
          <a:schemeClr val="dk2"/>
        </a:lnRef>
        <a:fillRef idx="1">
          <a:schemeClr val="dk2">
            <a:alpha val="90000"/>
            <a:tint val="40000"/>
          </a:schemeClr>
        </a:fillRef>
        <a:effectRef idx="2">
          <a:scrgbClr r="0" g="0" b="0"/>
        </a:effectRef>
        <a:fontRef idx="minor"/>
      </dsp:style>
      <dsp:txBody>
        <a:bodyPr lIns="683851" tIns="458216" rIns="683851"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2"/>
            </a:solidFill>
          </a:endParaRPr>
        </a:p>
      </dsp:txBody>
      <dsp:txXfrm>
        <a:off x="0" y="1128155"/>
        <a:ext cx="8811260" cy="554400"/>
      </dsp:txXfrm>
    </dsp:sp>
    <dsp:sp modelId="{D0971512-D8E1-4E4B-89F4-FF2EB164C196}">
      <dsp:nvSpPr>
        <dsp:cNvPr id="4" name="圆角矩形 3"/>
        <dsp:cNvSpPr/>
      </dsp:nvSpPr>
      <dsp:spPr bwMode="white">
        <a:xfrm>
          <a:off x="440563" y="803435"/>
          <a:ext cx="6167882" cy="649440"/>
        </a:xfrm>
        <a:prstGeom prst="roundRect">
          <a:avLst/>
        </a:prstGeom>
      </dsp:spPr>
      <dsp:style>
        <a:lnRef idx="0">
          <a:schemeClr val="dk2">
            <a:shade val="80000"/>
          </a:schemeClr>
        </a:lnRef>
        <a:fillRef idx="3">
          <a:schemeClr val="lt1"/>
        </a:fillRef>
        <a:effectRef idx="3">
          <a:scrgbClr r="0" g="0" b="0"/>
        </a:effectRef>
        <a:fontRef idx="minor">
          <a:schemeClr val="lt1"/>
        </a:fontRef>
      </dsp:style>
      <dsp:txBody>
        <a:bodyPr vert="horz" wrap="square" lIns="233131" tIns="0" rIns="233131"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zh-CN" altLang="en-US">
              <a:solidFill>
                <a:schemeClr val="dk2"/>
              </a:solidFill>
            </a:rPr>
            <a:t>一、法律适用复杂性更加突出</a:t>
          </a:r>
          <a:endParaRPr lang="zh-CN" altLang="en-US">
            <a:solidFill>
              <a:schemeClr val="dk2"/>
            </a:solidFill>
          </a:endParaRPr>
        </a:p>
      </dsp:txBody>
      <dsp:txXfrm>
        <a:off x="440563" y="803435"/>
        <a:ext cx="6167882" cy="649440"/>
      </dsp:txXfrm>
    </dsp:sp>
    <dsp:sp modelId="{FB20FF5F-D131-4A8A-AEBC-01A2B84D6655}">
      <dsp:nvSpPr>
        <dsp:cNvPr id="8" name="矩形 7"/>
        <dsp:cNvSpPr/>
      </dsp:nvSpPr>
      <dsp:spPr bwMode="white">
        <a:xfrm>
          <a:off x="0" y="2126075"/>
          <a:ext cx="8811260" cy="554400"/>
        </a:xfrm>
        <a:prstGeom prst="rect">
          <a:avLst/>
        </a:prstGeom>
      </dsp:spPr>
      <dsp:style>
        <a:lnRef idx="1">
          <a:schemeClr val="dk2"/>
        </a:lnRef>
        <a:fillRef idx="1">
          <a:schemeClr val="dk2">
            <a:alpha val="90000"/>
            <a:tint val="40000"/>
          </a:schemeClr>
        </a:fillRef>
        <a:effectRef idx="2">
          <a:scrgbClr r="0" g="0" b="0"/>
        </a:effectRef>
        <a:fontRef idx="minor"/>
      </dsp:style>
      <dsp:txBody>
        <a:bodyPr lIns="683851" tIns="458216" rIns="683851"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2"/>
            </a:solidFill>
          </a:endParaRPr>
        </a:p>
      </dsp:txBody>
      <dsp:txXfrm>
        <a:off x="0" y="2126075"/>
        <a:ext cx="8811260" cy="554400"/>
      </dsp:txXfrm>
    </dsp:sp>
    <dsp:sp modelId="{DD07B078-3354-4F1B-9438-E4F95C4B43A6}">
      <dsp:nvSpPr>
        <dsp:cNvPr id="7" name="圆角矩形 6"/>
        <dsp:cNvSpPr/>
      </dsp:nvSpPr>
      <dsp:spPr bwMode="white">
        <a:xfrm>
          <a:off x="440563" y="1801355"/>
          <a:ext cx="6167882" cy="649440"/>
        </a:xfrm>
        <a:prstGeom prst="roundRect">
          <a:avLst/>
        </a:prstGeom>
      </dsp:spPr>
      <dsp:style>
        <a:lnRef idx="0">
          <a:schemeClr val="dk2">
            <a:shade val="80000"/>
          </a:schemeClr>
        </a:lnRef>
        <a:fillRef idx="3">
          <a:schemeClr val="lt1"/>
        </a:fillRef>
        <a:effectRef idx="3">
          <a:scrgbClr r="0" g="0" b="0"/>
        </a:effectRef>
        <a:fontRef idx="minor">
          <a:schemeClr val="lt1"/>
        </a:fontRef>
      </dsp:style>
      <dsp:txBody>
        <a:bodyPr vert="horz" wrap="square" lIns="233131" tIns="0" rIns="233131"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zh-CN" altLang="en-US">
              <a:solidFill>
                <a:schemeClr val="dk2"/>
              </a:solidFill>
            </a:rPr>
            <a:t>二、案件群体性态势更加突出</a:t>
          </a:r>
          <a:endParaRPr lang="zh-CN" altLang="en-US">
            <a:solidFill>
              <a:schemeClr val="dk2"/>
            </a:solidFill>
          </a:endParaRPr>
        </a:p>
      </dsp:txBody>
      <dsp:txXfrm>
        <a:off x="440563" y="1801355"/>
        <a:ext cx="6167882" cy="649440"/>
      </dsp:txXfrm>
    </dsp:sp>
    <dsp:sp modelId="{F855875C-E8B4-4273-8C6C-6A8EC3091B3C}">
      <dsp:nvSpPr>
        <dsp:cNvPr id="11" name="矩形 10"/>
        <dsp:cNvSpPr/>
      </dsp:nvSpPr>
      <dsp:spPr bwMode="white">
        <a:xfrm>
          <a:off x="0" y="3123995"/>
          <a:ext cx="8811260" cy="554400"/>
        </a:xfrm>
        <a:prstGeom prst="rect">
          <a:avLst/>
        </a:prstGeom>
      </dsp:spPr>
      <dsp:style>
        <a:lnRef idx="1">
          <a:schemeClr val="dk2"/>
        </a:lnRef>
        <a:fillRef idx="1">
          <a:schemeClr val="dk2">
            <a:alpha val="90000"/>
            <a:tint val="40000"/>
          </a:schemeClr>
        </a:fillRef>
        <a:effectRef idx="2">
          <a:scrgbClr r="0" g="0" b="0"/>
        </a:effectRef>
        <a:fontRef idx="minor"/>
      </dsp:style>
      <dsp:txBody>
        <a:bodyPr lIns="683851" tIns="458216" rIns="683851" bIns="156464" anchor="t"/>
        <a:lstStyle>
          <a:lvl1pPr algn="l">
            <a:defRPr sz="2200"/>
          </a:lvl1pPr>
          <a:lvl2pPr marL="228600" indent="-228600" algn="l">
            <a:defRPr sz="2200"/>
          </a:lvl2pPr>
          <a:lvl3pPr marL="457200" indent="-228600" algn="l">
            <a:defRPr sz="2200"/>
          </a:lvl3pPr>
          <a:lvl4pPr marL="685800" indent="-228600" algn="l">
            <a:defRPr sz="2200"/>
          </a:lvl4pPr>
          <a:lvl5pPr marL="914400" indent="-228600" algn="l">
            <a:defRPr sz="2200"/>
          </a:lvl5pPr>
          <a:lvl6pPr marL="1143000" indent="-228600" algn="l">
            <a:defRPr sz="2200"/>
          </a:lvl6pPr>
          <a:lvl7pPr marL="1371600" indent="-228600" algn="l">
            <a:defRPr sz="2200"/>
          </a:lvl7pPr>
          <a:lvl8pPr marL="1600200" indent="-228600" algn="l">
            <a:defRPr sz="2200"/>
          </a:lvl8pPr>
          <a:lvl9pPr marL="1828800" indent="-228600" algn="l">
            <a:defRPr sz="2200"/>
          </a:lvl9pPr>
        </a:lstStyle>
        <a:p>
          <a:endParaRPr>
            <a:solidFill>
              <a:schemeClr val="dk2"/>
            </a:solidFill>
          </a:endParaRPr>
        </a:p>
      </dsp:txBody>
      <dsp:txXfrm>
        <a:off x="0" y="3123995"/>
        <a:ext cx="8811260" cy="554400"/>
      </dsp:txXfrm>
    </dsp:sp>
    <dsp:sp modelId="{F8B30F84-9FC1-4455-B8FC-CA5DC2189586}">
      <dsp:nvSpPr>
        <dsp:cNvPr id="10" name="圆角矩形 9"/>
        <dsp:cNvSpPr/>
      </dsp:nvSpPr>
      <dsp:spPr bwMode="white">
        <a:xfrm>
          <a:off x="440563" y="2799275"/>
          <a:ext cx="6167882" cy="649440"/>
        </a:xfrm>
        <a:prstGeom prst="roundRect">
          <a:avLst/>
        </a:prstGeom>
      </dsp:spPr>
      <dsp:style>
        <a:lnRef idx="0">
          <a:schemeClr val="dk2">
            <a:shade val="80000"/>
          </a:schemeClr>
        </a:lnRef>
        <a:fillRef idx="3">
          <a:schemeClr val="lt1"/>
        </a:fillRef>
        <a:effectRef idx="3">
          <a:scrgbClr r="0" g="0" b="0"/>
        </a:effectRef>
        <a:fontRef idx="minor">
          <a:schemeClr val="lt1"/>
        </a:fontRef>
      </dsp:style>
      <dsp:txBody>
        <a:bodyPr vert="horz" wrap="square" lIns="233131" tIns="0" rIns="233131" bIns="0" anchor="ctr"/>
        <a:lstStyle>
          <a:lvl1pPr algn="l">
            <a:defRPr sz="2200"/>
          </a:lvl1pPr>
          <a:lvl2pPr marL="171450" indent="-171450" algn="l">
            <a:defRPr sz="1700"/>
          </a:lvl2pPr>
          <a:lvl3pPr marL="342900" indent="-171450" algn="l">
            <a:defRPr sz="1700"/>
          </a:lvl3pPr>
          <a:lvl4pPr marL="514350" indent="-171450" algn="l">
            <a:defRPr sz="1700"/>
          </a:lvl4pPr>
          <a:lvl5pPr marL="685800" indent="-171450" algn="l">
            <a:defRPr sz="1700"/>
          </a:lvl5pPr>
          <a:lvl6pPr marL="857250" indent="-171450" algn="l">
            <a:defRPr sz="1700"/>
          </a:lvl6pPr>
          <a:lvl7pPr marL="1028700" indent="-171450" algn="l">
            <a:defRPr sz="1700"/>
          </a:lvl7pPr>
          <a:lvl8pPr marL="1200150" indent="-171450" algn="l">
            <a:defRPr sz="1700"/>
          </a:lvl8pPr>
          <a:lvl9pPr marL="1371600" indent="-171450" algn="l">
            <a:defRPr sz="1700"/>
          </a:lvl9pPr>
        </a:lstStyle>
        <a:p>
          <a:pPr lvl="0">
            <a:lnSpc>
              <a:spcPct val="100000"/>
            </a:lnSpc>
            <a:spcBef>
              <a:spcPct val="0"/>
            </a:spcBef>
            <a:spcAft>
              <a:spcPct val="35000"/>
            </a:spcAft>
          </a:pPr>
          <a:r>
            <a:rPr lang="zh-CN" altLang="en-US">
              <a:solidFill>
                <a:schemeClr val="dk2"/>
              </a:solidFill>
            </a:rPr>
            <a:t>三、个案裁判对金融风险防控的影响更加突出</a:t>
          </a:r>
          <a:endParaRPr lang="zh-CN" altLang="en-US">
            <a:solidFill>
              <a:schemeClr val="dk2"/>
            </a:solidFill>
          </a:endParaRPr>
        </a:p>
      </dsp:txBody>
      <dsp:txXfrm>
        <a:off x="440563" y="2799275"/>
        <a:ext cx="6167882" cy="649440"/>
      </dsp:txXfrm>
    </dsp:sp>
    <dsp:sp modelId="{58B158CB-C1D2-4676-88E6-6B3937A00A96}">
      <dsp:nvSpPr>
        <dsp:cNvPr id="3" name="矩形 2" hidden="1"/>
        <dsp:cNvSpPr/>
      </dsp:nvSpPr>
      <dsp:spPr>
        <a:xfrm>
          <a:off x="0" y="803435"/>
          <a:ext cx="440563" cy="649440"/>
        </a:xfrm>
        <a:prstGeom prst="rect">
          <a:avLst/>
        </a:prstGeom>
      </dsp:spPr>
      <dsp:txXfrm>
        <a:off x="0" y="803435"/>
        <a:ext cx="440563" cy="649440"/>
      </dsp:txXfrm>
    </dsp:sp>
    <dsp:sp modelId="{AEA4B341-6C57-43B8-BC42-9813D43D1335}">
      <dsp:nvSpPr>
        <dsp:cNvPr id="6" name="矩形 5" hidden="1"/>
        <dsp:cNvSpPr/>
      </dsp:nvSpPr>
      <dsp:spPr>
        <a:xfrm>
          <a:off x="0" y="1801355"/>
          <a:ext cx="440563" cy="649440"/>
        </a:xfrm>
        <a:prstGeom prst="rect">
          <a:avLst/>
        </a:prstGeom>
      </dsp:spPr>
      <dsp:txXfrm>
        <a:off x="0" y="1801355"/>
        <a:ext cx="440563" cy="649440"/>
      </dsp:txXfrm>
    </dsp:sp>
    <dsp:sp modelId="{09CBCBA7-E2EE-4654-BCFB-AB2C2D77E66B}">
      <dsp:nvSpPr>
        <dsp:cNvPr id="9" name="矩形 8" hidden="1"/>
        <dsp:cNvSpPr/>
      </dsp:nvSpPr>
      <dsp:spPr>
        <a:xfrm>
          <a:off x="0" y="2799275"/>
          <a:ext cx="440563" cy="649440"/>
        </a:xfrm>
        <a:prstGeom prst="rect">
          <a:avLst/>
        </a:prstGeom>
      </dsp:spPr>
      <dsp:txXfrm>
        <a:off x="0" y="2799275"/>
        <a:ext cx="440563" cy="64944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rSet csTypeId="urn:microsoft.com/office/officeart/2005/8/colors/accent6_5"/>
        </dgm:pt>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3">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9112" name="Rectangle 536"/>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eaLnBrk="0" hangingPunct="0">
              <a:defRPr sz="120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
        <p:nvSpPr>
          <p:cNvPr id="1049113" name="Rectangle 537"/>
          <p:cNvSpPr>
            <a:spLocks noGrp="1" noChangeArrowheads="1"/>
          </p:cNvSpPr>
          <p:nvPr>
            <p:ph type="dt" idx="1"/>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eaLnBrk="0" hangingPunct="0">
              <a:defRPr sz="1200">
                <a:ea typeface="宋体" panose="02010600030101010101" pitchFamily="2" charset="-122"/>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
        <p:nvSpPr>
          <p:cNvPr id="5124" name="Rectangle 538"/>
          <p:cNvSpPr>
            <a:spLocks noGrp="1" noRot="1" noChangeAspect="1"/>
          </p:cNvSpPr>
          <p:nvPr>
            <p:ph type="sldImg"/>
          </p:nvPr>
        </p:nvSpPr>
        <p:spPr>
          <a:xfrm>
            <a:off x="685800" y="685800"/>
            <a:ext cx="5486400" cy="3429000"/>
          </a:xfrm>
          <a:prstGeom prst="rect">
            <a:avLst/>
          </a:prstGeom>
          <a:noFill/>
          <a:ln w="12700" cap="flat" cmpd="sng">
            <a:solidFill>
              <a:srgbClr val="000000"/>
            </a:solidFill>
            <a:prstDash val="solid"/>
            <a:miter/>
            <a:headEnd type="none" w="med" len="med"/>
            <a:tailEnd type="none" w="med" len="med"/>
          </a:ln>
        </p:spPr>
      </p:sp>
      <p:sp>
        <p:nvSpPr>
          <p:cNvPr id="1049115" name="Rectangle 539"/>
          <p:cNvSpPr>
            <a:spLocks noGrp="1" noChangeArrowheads="1"/>
          </p:cNvSpPr>
          <p:nvPr>
            <p:ph type="body" sz="quarter" idx="3"/>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rPr>
              <a:t>单击此处编辑母版文本样式</a:t>
            </a:r>
            <a:endPar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rPr>
              <a:t>第二级</a:t>
            </a:r>
            <a:endPar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rPr>
              <a:t>第三级</a:t>
            </a:r>
            <a:endPar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rPr>
              <a:t>第四级</a:t>
            </a:r>
            <a:endPar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rPr>
              <a:t>第五级</a:t>
            </a:r>
            <a:endPar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
        <p:nvSpPr>
          <p:cNvPr id="1049116" name="Rectangle 540"/>
          <p:cNvSpPr>
            <a:spLocks noGrp="1" noChangeArrowheads="1"/>
          </p:cNvSpPr>
          <p:nvPr>
            <p:ph type="ftr" sz="quarter" idx="4"/>
          </p:nvPr>
        </p:nvSpPr>
        <p:spPr bwMode="auto">
          <a:xfrm>
            <a:off x="0"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eaLnBrk="0" hangingPunct="0">
              <a:defRPr sz="1200">
                <a:ea typeface="宋体" panose="02010600030101010101" pitchFamily="2" charset="-122"/>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
        <p:nvSpPr>
          <p:cNvPr id="1049117" name="Rectangle 541"/>
          <p:cNvSpPr>
            <a:spLocks noGrp="1" noChangeArrowheads="1"/>
          </p:cNvSpPr>
          <p:nvPr>
            <p:ph type="sldNum" sz="quarter" idx="5"/>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lgn="r" fontAlgn="base">
              <a:buNone/>
            </a:pPr>
            <a:fld id="{9A0DB2DC-4C9A-4742-B13C-FB6460FD3503}" type="slidenum">
              <a:rPr lang="zh-CN" altLang="en-US" sz="1200" strike="noStrike" noProof="1" dirty="0">
                <a:latin typeface="Calibri" panose="020F0502020204030204" pitchFamily="34" charset="0"/>
                <a:ea typeface="宋体" panose="02010600030101010101" pitchFamily="2" charset="-122"/>
                <a:cs typeface="+mn-cs"/>
              </a:rPr>
            </a:fld>
            <a:endParaRPr lang="zh-CN" altLang="en-US" sz="1200" strike="noStrike" noProof="1"/>
          </a:p>
        </p:txBody>
      </p:sp>
    </p:spTree>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sz="1200" kern="1200">
        <a:solidFill>
          <a:srgbClr val="000000"/>
        </a:solidFill>
        <a:latin typeface="Calibri" panose="020F0502020204030204" pitchFamily="34" charset="0"/>
        <a:ea typeface="宋体" panose="02010600030101010101" pitchFamily="2" charset="-122"/>
        <a:cs typeface="+mn-cs"/>
        <a:sym typeface="Calibri" panose="020F0502020204030204" pitchFamily="34" charset="0"/>
      </a:defRPr>
    </a:lvl1pPr>
    <a:lvl2pPr marL="457200" algn="l" rtl="0" eaLnBrk="0" fontAlgn="base" hangingPunct="0">
      <a:spcBef>
        <a:spcPct val="30000"/>
      </a:spcBef>
      <a:spcAft>
        <a:spcPct val="0"/>
      </a:spcAft>
      <a:defRPr sz="1200" kern="1200">
        <a:solidFill>
          <a:srgbClr val="000000"/>
        </a:solidFill>
        <a:latin typeface="Calibri" panose="020F0502020204030204" pitchFamily="34" charset="0"/>
        <a:ea typeface="宋体" panose="02010600030101010101" pitchFamily="2" charset="-122"/>
        <a:cs typeface="+mn-cs"/>
        <a:sym typeface="Calibri" panose="020F0502020204030204" pitchFamily="34" charset="0"/>
      </a:defRPr>
    </a:lvl2pPr>
    <a:lvl3pPr marL="914400" algn="l" rtl="0" eaLnBrk="0" fontAlgn="base" hangingPunct="0">
      <a:spcBef>
        <a:spcPct val="30000"/>
      </a:spcBef>
      <a:spcAft>
        <a:spcPct val="0"/>
      </a:spcAft>
      <a:defRPr sz="1200" kern="1200">
        <a:solidFill>
          <a:srgbClr val="000000"/>
        </a:solidFill>
        <a:latin typeface="Calibri" panose="020F0502020204030204" pitchFamily="34" charset="0"/>
        <a:ea typeface="宋体" panose="02010600030101010101" pitchFamily="2" charset="-122"/>
        <a:cs typeface="+mn-cs"/>
        <a:sym typeface="Calibri" panose="020F0502020204030204" pitchFamily="34" charset="0"/>
      </a:defRPr>
    </a:lvl3pPr>
    <a:lvl4pPr marL="1371600" algn="l" rtl="0" eaLnBrk="0" fontAlgn="base" hangingPunct="0">
      <a:spcBef>
        <a:spcPct val="30000"/>
      </a:spcBef>
      <a:spcAft>
        <a:spcPct val="0"/>
      </a:spcAft>
      <a:defRPr sz="1200" kern="1200">
        <a:solidFill>
          <a:srgbClr val="000000"/>
        </a:solidFill>
        <a:latin typeface="Calibri" panose="020F0502020204030204" pitchFamily="34" charset="0"/>
        <a:ea typeface="宋体" panose="02010600030101010101" pitchFamily="2" charset="-122"/>
        <a:cs typeface="+mn-cs"/>
        <a:sym typeface="Calibri" panose="020F0502020204030204" pitchFamily="34" charset="0"/>
      </a:defRPr>
    </a:lvl4pPr>
    <a:lvl5pPr marL="1828800" algn="l" rtl="0" eaLnBrk="0" fontAlgn="base" hangingPunct="0">
      <a:spcBef>
        <a:spcPct val="30000"/>
      </a:spcBef>
      <a:spcAft>
        <a:spcPct val="0"/>
      </a:spcAft>
      <a:defRPr sz="1200" kern="1200">
        <a:solidFill>
          <a:srgbClr val="000000"/>
        </a:solidFill>
        <a:latin typeface="Calibri" panose="020F0502020204030204" pitchFamily="34" charset="0"/>
        <a:ea typeface="宋体" panose="02010600030101010101" pitchFamily="2" charset="-122"/>
        <a:cs typeface="+mn-cs"/>
        <a:sym typeface="Calibri" panose="020F050202020403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p:sp>
      <p:sp>
        <p:nvSpPr>
          <p:cNvPr id="10242" name="备注占位符 2"/>
          <p:cNvSpPr>
            <a:spLocks noGrp="1"/>
          </p:cNvSpPr>
          <p:nvPr>
            <p:ph type="body"/>
          </p:nvPr>
        </p:nvSpPr>
        <p:spPr/>
        <p:txBody>
          <a:bodyPr wrap="square" lIns="91440" tIns="45720" rIns="91440" bIns="45720" anchor="t" anchorCtr="0"/>
          <a:lstStyle/>
          <a:p>
            <a:pPr lvl="0"/>
            <a:endParaRPr lang="zh-CN" altLang="en-US"/>
          </a:p>
        </p:txBody>
      </p:sp>
      <p:sp>
        <p:nvSpPr>
          <p:cNvPr id="10243"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备注占位符 2"/>
          <p:cNvSpPr>
            <a:spLocks noGrp="1"/>
          </p:cNvSpPr>
          <p:nvPr>
            <p:ph type="body"/>
          </p:nvPr>
        </p:nvSpPr>
        <p:spPr/>
        <p:txBody>
          <a:bodyPr wrap="square" lIns="91440" tIns="45720" rIns="91440" bIns="45720" anchor="t" anchorCtr="0"/>
          <a:lstStyle/>
          <a:p>
            <a:pPr lvl="0"/>
            <a:endParaRPr lang="zh-CN" altLang="en-US"/>
          </a:p>
        </p:txBody>
      </p:sp>
      <p:sp>
        <p:nvSpPr>
          <p:cNvPr id="17411"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备注占位符 2"/>
          <p:cNvSpPr>
            <a:spLocks noGrp="1"/>
          </p:cNvSpPr>
          <p:nvPr>
            <p:ph type="body"/>
          </p:nvPr>
        </p:nvSpPr>
        <p:spPr/>
        <p:txBody>
          <a:bodyPr wrap="square" lIns="91440" tIns="45720" rIns="91440" bIns="45720" anchor="t" anchorCtr="0"/>
          <a:lstStyle/>
          <a:p>
            <a:pPr lvl="0"/>
            <a:endParaRPr lang="zh-CN" altLang="en-US"/>
          </a:p>
        </p:txBody>
      </p:sp>
      <p:sp>
        <p:nvSpPr>
          <p:cNvPr id="17411"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684213" y="1141413"/>
            <a:ext cx="5486400" cy="3086100"/>
          </a:xfrm>
          <a:ln>
            <a:miter/>
          </a:ln>
        </p:spPr>
      </p:sp>
      <p:sp>
        <p:nvSpPr>
          <p:cNvPr id="14339" name="备注占位符 2"/>
          <p:cNvSpPr>
            <a:spLocks noGrp="1"/>
          </p:cNvSpPr>
          <p:nvPr>
            <p:ph type="body"/>
          </p:nvPr>
        </p:nvSpPr>
        <p:spPr>
          <a:xfrm>
            <a:off x="684213" y="4398963"/>
            <a:ext cx="5486400" cy="3600450"/>
          </a:xfrm>
        </p:spPr>
        <p:txBody>
          <a:bodyPr wrap="square" lIns="91440" tIns="45720" rIns="91440" bIns="45720" anchor="t" anchorCtr="0"/>
          <a:lstStyle/>
          <a:p>
            <a:pPr lvl="0">
              <a:spcBef>
                <a:spcPct val="0"/>
              </a:spcBef>
            </a:pPr>
            <a:r>
              <a:rPr lang="zh-CN" altLang="en-US" dirty="0"/>
              <a:t>模板来自于 </a:t>
            </a:r>
            <a:r>
              <a:rPr lang="en-US" altLang="zh-CN" dirty="0"/>
              <a:t>http://docer.wps.cn</a:t>
            </a:r>
            <a:endParaRPr lang="zh-CN" altLang="en-US" dirty="0"/>
          </a:p>
        </p:txBody>
      </p:sp>
      <p:sp>
        <p:nvSpPr>
          <p:cNvPr id="14340" name="灯片编号占位符 3"/>
          <p:cNvSpPr txBox="1">
            <a:spLocks noGrp="1"/>
          </p:cNvSpPr>
          <p:nvPr/>
        </p:nvSpPr>
        <p:spPr>
          <a:xfrm>
            <a:off x="3883025" y="8683625"/>
            <a:ext cx="2971800" cy="458788"/>
          </a:xfrm>
          <a:prstGeom prst="rect">
            <a:avLst/>
          </a:prstGeom>
          <a:noFill/>
          <a:ln w="9525">
            <a:noFill/>
          </a:ln>
        </p:spPr>
        <p:txBody>
          <a:bodyPr anchor="b" anchorCtr="0"/>
          <a:lstStyle/>
          <a:p>
            <a:pPr lvl="0" algn="r"/>
            <a:fld id="{9A0DB2DC-4C9A-4742-B13C-FB6460FD3503}" type="slidenum">
              <a:rPr lang="zh-CN" altLang="en-US" sz="1200" dirty="0"/>
            </a:fld>
            <a:endParaRPr lang="zh-CN" altLang="en-US" sz="120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备注占位符 2"/>
          <p:cNvSpPr>
            <a:spLocks noGrp="1"/>
          </p:cNvSpPr>
          <p:nvPr>
            <p:ph type="body"/>
          </p:nvPr>
        </p:nvSpPr>
        <p:spPr/>
        <p:txBody>
          <a:bodyPr wrap="square" lIns="91440" tIns="45720" rIns="91440" bIns="45720" anchor="t" anchorCtr="0"/>
          <a:lstStyle/>
          <a:p>
            <a:pPr lvl="0"/>
            <a:endParaRPr lang="zh-CN" altLang="en-US"/>
          </a:p>
        </p:txBody>
      </p:sp>
      <p:sp>
        <p:nvSpPr>
          <p:cNvPr id="17411"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备注占位符 2"/>
          <p:cNvSpPr>
            <a:spLocks noGrp="1"/>
          </p:cNvSpPr>
          <p:nvPr>
            <p:ph type="body"/>
          </p:nvPr>
        </p:nvSpPr>
        <p:spPr/>
        <p:txBody>
          <a:bodyPr wrap="square" lIns="91440" tIns="45720" rIns="91440" bIns="45720" anchor="t" anchorCtr="0"/>
          <a:lstStyle/>
          <a:p>
            <a:pPr lvl="0"/>
            <a:endParaRPr lang="zh-CN" altLang="en-US"/>
          </a:p>
        </p:txBody>
      </p:sp>
      <p:sp>
        <p:nvSpPr>
          <p:cNvPr id="17411"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备注占位符 2"/>
          <p:cNvSpPr>
            <a:spLocks noGrp="1"/>
          </p:cNvSpPr>
          <p:nvPr>
            <p:ph type="body"/>
          </p:nvPr>
        </p:nvSpPr>
        <p:spPr/>
        <p:txBody>
          <a:bodyPr wrap="square" lIns="91440" tIns="45720" rIns="91440" bIns="45720" anchor="t" anchorCtr="0"/>
          <a:lstStyle/>
          <a:p>
            <a:pPr lvl="0"/>
            <a:endParaRPr lang="zh-CN" altLang="en-US"/>
          </a:p>
        </p:txBody>
      </p:sp>
      <p:sp>
        <p:nvSpPr>
          <p:cNvPr id="17411"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p:cNvSpPr>
          <p:nvPr>
            <p:ph type="sldImg"/>
          </p:nvPr>
        </p:nvSpPr>
        <p:spPr/>
      </p:sp>
      <p:sp>
        <p:nvSpPr>
          <p:cNvPr id="17410" name="备注占位符 2"/>
          <p:cNvSpPr>
            <a:spLocks noGrp="1"/>
          </p:cNvSpPr>
          <p:nvPr>
            <p:ph type="body"/>
          </p:nvPr>
        </p:nvSpPr>
        <p:spPr/>
        <p:txBody>
          <a:bodyPr wrap="square" lIns="91440" tIns="45720" rIns="91440" bIns="45720" anchor="t" anchorCtr="0"/>
          <a:lstStyle/>
          <a:p>
            <a:pPr lvl="0"/>
            <a:endParaRPr lang="zh-CN" altLang="en-US"/>
          </a:p>
        </p:txBody>
      </p:sp>
      <p:sp>
        <p:nvSpPr>
          <p:cNvPr id="17411"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nchorCtr="0"/>
          <a:lstStyle/>
          <a:p>
            <a:pPr lvl="0" algn="r"/>
            <a:fld id="{9A0DB2DC-4C9A-4742-B13C-FB6460FD3503}" type="slidenum">
              <a:rPr lang="zh-CN" altLang="en-US" sz="1200">
                <a:solidFill>
                  <a:schemeClr val="tx1"/>
                </a:solidFill>
                <a:latin typeface="Calibri" panose="020F0502020204030204" pitchFamily="34" charset="0"/>
                <a:ea typeface="宋体" panose="02010600030101010101" pitchFamily="2" charset="-122"/>
              </a:rPr>
            </a:fld>
            <a:endParaRPr lang="zh-CN" altLang="en-US" sz="1200">
              <a:solidFill>
                <a:schemeClr val="tx1"/>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3"/>
          </p:nvPr>
        </p:nvSpPr>
        <p:spPr/>
        <p:txBody>
          <a:bodyPr/>
          <a:p>
            <a:endParaRPr lang="zh-CN" altLang="en-US"/>
          </a:p>
        </p:txBody>
      </p:sp>
      <p:sp>
        <p:nvSpPr>
          <p:cNvPr id="4" name="日期占位符 3"/>
          <p:cNvSpPr>
            <a:spLocks noGrp="1"/>
          </p:cNvSpPr>
          <p:nvPr>
            <p:ph type="dt" idx="1"/>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1AB3A6BA-B741-4080-930E-FEF681F5BC3A}" type="datetime1">
              <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rPr>
            </a:fld>
            <a:endParaRPr kumimoji="0" lang="zh-CN" altLang="en-US" sz="1200" b="0" i="0" u="none" strike="noStrike" kern="1200" cap="none" spc="0" normalizeH="0" baseline="0" noProof="0">
              <a:ln>
                <a:noFill/>
              </a:ln>
              <a:solidFill>
                <a:srgbClr val="FFFFFF"/>
              </a:solidFill>
              <a:effectLst/>
              <a:uLnTx/>
              <a:uFillTx/>
              <a:latin typeface="Calibri" panose="020F0502020204030204" pitchFamily="34" charset="0"/>
              <a:ea typeface="宋体" panose="02010600030101010101" pitchFamily="2" charset="-122"/>
              <a:cs typeface="+mn-cs"/>
              <a:sym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4825"/>
            <a:ext cx="7772400" cy="1225550"/>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48768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28600"/>
            <a:ext cx="6019800" cy="48768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52500"/>
          </a:xfrm>
        </p:spPr>
        <p:txBody>
          <a:bodyPr/>
          <a:lstStyle/>
          <a:p>
            <a:pPr fontAlgn="base"/>
            <a:r>
              <a:rPr lang="zh-CN" altLang="en-US" strike="noStrike" noProof="1" smtClean="0"/>
              <a:t>单击此处编辑母版标题样式</a:t>
            </a:r>
            <a:endParaRPr lang="zh-CN" altLang="en-US" strike="noStrike" noProof="1"/>
          </a:p>
        </p:txBody>
      </p:sp>
      <p:sp>
        <p:nvSpPr>
          <p:cNvPr id="7" name="日期占位符 3"/>
          <p:cNvSpPr>
            <a:spLocks noGrp="1" noChangeArrowheads="1"/>
          </p:cNvSpPr>
          <p:nvPr>
            <p:ph type="dt" sz="half" idx="2"/>
          </p:nvPr>
        </p:nvSpPr>
        <p:spPr bwMode="auto">
          <a:xfrm>
            <a:off x="457200" y="5297488"/>
            <a:ext cx="2133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A7C9FAAE-4F42-4391-A4C4-D4FF11031F84}"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8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8" name="页脚占位符 4"/>
          <p:cNvSpPr>
            <a:spLocks noGrp="1" noChangeArrowheads="1"/>
          </p:cNvSpPr>
          <p:nvPr>
            <p:ph type="ftr" sz="quarter" idx="3"/>
          </p:nvPr>
        </p:nvSpPr>
        <p:spPr bwMode="auto">
          <a:xfrm>
            <a:off x="3124200" y="5297488"/>
            <a:ext cx="2895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9" name="灯片编号占位符 5"/>
          <p:cNvSpPr>
            <a:spLocks noGrp="1" noChangeArrowheads="1"/>
          </p:cNvSpPr>
          <p:nvPr>
            <p:ph type="sldNum" sz="quarter" idx="4"/>
          </p:nvPr>
        </p:nvSpPr>
        <p:spPr bwMode="auto">
          <a:xfrm>
            <a:off x="6553200" y="5297488"/>
            <a:ext cx="2133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algn="r" fontAlgn="base">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4825"/>
            <a:ext cx="7772400" cy="1225550"/>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1888"/>
            <a:ext cx="7772400" cy="1135062"/>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525"/>
            <a:ext cx="7772400" cy="12493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7" name="灯片编号占位符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279525"/>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1812925"/>
            <a:ext cx="4040188"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279525"/>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1812925"/>
            <a:ext cx="4041775"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9" name="灯片编号占位符 8"/>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灯片编号占位符 4"/>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4" name="灯片编号占位符 3"/>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7013"/>
            <a:ext cx="3008313" cy="968375"/>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27013"/>
            <a:ext cx="5111750"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195388"/>
            <a:ext cx="3008313" cy="3910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7" name="灯片编号占位符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3075"/>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511175"/>
            <a:ext cx="5486400" cy="34290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1"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rgbClr val="000000"/>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473575"/>
            <a:ext cx="5486400" cy="669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7" name="灯片编号占位符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48768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28600"/>
            <a:ext cx="6019800" cy="48768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935303"/>
            <a:ext cx="6858000" cy="1989667"/>
          </a:xfrm>
        </p:spPr>
        <p:txBody>
          <a:bodyPr anchor="b"/>
          <a:lstStyle>
            <a:lvl1pPr algn="ctr">
              <a:defRPr sz="375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001698"/>
            <a:ext cx="6858000" cy="1379802"/>
          </a:xfrm>
        </p:spPr>
        <p:txBody>
          <a:bodyPr/>
          <a:lstStyle>
            <a:lvl1pPr marL="0" indent="0" algn="ctr">
              <a:buNone/>
              <a:defRPr sz="1500"/>
            </a:lvl1pPr>
            <a:lvl2pPr marL="285750" indent="0" algn="ctr">
              <a:buNone/>
              <a:defRPr sz="1250"/>
            </a:lvl2pPr>
            <a:lvl3pPr marL="571500" indent="0" algn="ctr">
              <a:buNone/>
              <a:defRPr sz="1125"/>
            </a:lvl3pPr>
            <a:lvl4pPr marL="857250" indent="0" algn="ctr">
              <a:buNone/>
              <a:defRPr sz="1000"/>
            </a:lvl4pPr>
            <a:lvl5pPr marL="1143000" indent="0" algn="ctr">
              <a:buNone/>
              <a:defRPr sz="1000"/>
            </a:lvl5pPr>
            <a:lvl6pPr marL="1428750" indent="0" algn="ctr">
              <a:buNone/>
              <a:defRPr sz="1000"/>
            </a:lvl6pPr>
            <a:lvl7pPr marL="1714500" indent="0" algn="ctr">
              <a:buNone/>
              <a:defRPr sz="1000"/>
            </a:lvl7pPr>
            <a:lvl8pPr marL="2000250" indent="0" algn="ctr">
              <a:buNone/>
              <a:defRPr sz="1000"/>
            </a:lvl8pPr>
            <a:lvl9pPr marL="2286000" indent="0" algn="ctr">
              <a:buNone/>
              <a:defRPr sz="10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424782"/>
            <a:ext cx="7886700" cy="2377281"/>
          </a:xfrm>
        </p:spPr>
        <p:txBody>
          <a:bodyPr anchor="b"/>
          <a:lstStyle>
            <a:lvl1pPr>
              <a:defRPr sz="375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3824553"/>
            <a:ext cx="7886700" cy="1250156"/>
          </a:xfrm>
        </p:spPr>
        <p:txBody>
          <a:bodyPr/>
          <a:lstStyle>
            <a:lvl1pPr marL="0" indent="0">
              <a:buNone/>
              <a:defRPr sz="1500">
                <a:solidFill>
                  <a:schemeClr val="tx1">
                    <a:tint val="75000"/>
                  </a:schemeClr>
                </a:solidFill>
              </a:defRPr>
            </a:lvl1pPr>
            <a:lvl2pPr marL="285750" indent="0">
              <a:buNone/>
              <a:defRPr sz="1250">
                <a:solidFill>
                  <a:schemeClr val="tx1">
                    <a:tint val="75000"/>
                  </a:schemeClr>
                </a:solidFill>
              </a:defRPr>
            </a:lvl2pPr>
            <a:lvl3pPr marL="571500" indent="0">
              <a:buNone/>
              <a:defRPr sz="1125">
                <a:solidFill>
                  <a:schemeClr val="tx1">
                    <a:tint val="75000"/>
                  </a:schemeClr>
                </a:solidFill>
              </a:defRPr>
            </a:lvl3pPr>
            <a:lvl4pPr marL="857250" indent="0">
              <a:buNone/>
              <a:defRPr sz="1000">
                <a:solidFill>
                  <a:schemeClr val="tx1">
                    <a:tint val="75000"/>
                  </a:schemeClr>
                </a:solidFill>
              </a:defRPr>
            </a:lvl4pPr>
            <a:lvl5pPr marL="1143000" indent="0">
              <a:buNone/>
              <a:defRPr sz="1000">
                <a:solidFill>
                  <a:schemeClr val="tx1">
                    <a:tint val="75000"/>
                  </a:schemeClr>
                </a:solidFill>
              </a:defRPr>
            </a:lvl5pPr>
            <a:lvl6pPr marL="1428750" indent="0">
              <a:buNone/>
              <a:defRPr sz="1000">
                <a:solidFill>
                  <a:schemeClr val="tx1">
                    <a:tint val="75000"/>
                  </a:schemeClr>
                </a:solidFill>
              </a:defRPr>
            </a:lvl6pPr>
            <a:lvl7pPr marL="1714500" indent="0">
              <a:buNone/>
              <a:defRPr sz="1000">
                <a:solidFill>
                  <a:schemeClr val="tx1">
                    <a:tint val="75000"/>
                  </a:schemeClr>
                </a:solidFill>
              </a:defRPr>
            </a:lvl7pPr>
            <a:lvl8pPr marL="2000250" indent="0">
              <a:buNone/>
              <a:defRPr sz="1000">
                <a:solidFill>
                  <a:schemeClr val="tx1">
                    <a:tint val="75000"/>
                  </a:schemeClr>
                </a:solidFill>
              </a:defRPr>
            </a:lvl8pPr>
            <a:lvl9pPr marL="2286000" indent="0">
              <a:buNone/>
              <a:defRPr sz="10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333500"/>
            <a:ext cx="4032504" cy="377163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333500"/>
            <a:ext cx="4032504" cy="377163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04271"/>
            <a:ext cx="7886700" cy="1104636"/>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482032"/>
            <a:ext cx="3655181" cy="686593"/>
          </a:xfrm>
        </p:spPr>
        <p:txBody>
          <a:bodyPr anchor="ctr" anchorCtr="0"/>
          <a:lstStyle>
            <a:lvl1pPr marL="0" indent="0">
              <a:buNone/>
              <a:defRPr sz="1750"/>
            </a:lvl1pPr>
            <a:lvl2pPr marL="285750" indent="0">
              <a:buNone/>
              <a:defRPr sz="1500"/>
            </a:lvl2pPr>
            <a:lvl3pPr marL="571500" indent="0">
              <a:buNone/>
              <a:defRPr sz="1250"/>
            </a:lvl3pPr>
            <a:lvl4pPr marL="857250" indent="0">
              <a:buNone/>
              <a:defRPr sz="1125"/>
            </a:lvl4pPr>
            <a:lvl5pPr marL="1143000" indent="0">
              <a:buNone/>
              <a:defRPr sz="1125"/>
            </a:lvl5pPr>
            <a:lvl6pPr marL="1428750" indent="0">
              <a:buNone/>
              <a:defRPr sz="1125"/>
            </a:lvl6pPr>
            <a:lvl7pPr marL="1714500" indent="0">
              <a:buNone/>
              <a:defRPr sz="1125"/>
            </a:lvl7pPr>
            <a:lvl8pPr marL="2000250" indent="0">
              <a:buNone/>
              <a:defRPr sz="1125"/>
            </a:lvl8pPr>
            <a:lvl9pPr marL="2286000" indent="0">
              <a:buNone/>
              <a:defRPr sz="1125"/>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221149"/>
            <a:ext cx="3655181" cy="293690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482032"/>
            <a:ext cx="3673182" cy="686593"/>
          </a:xfrm>
        </p:spPr>
        <p:txBody>
          <a:bodyPr anchor="ctr" anchorCtr="0"/>
          <a:lstStyle>
            <a:lvl1pPr marL="0" indent="0">
              <a:buNone/>
              <a:defRPr sz="1750"/>
            </a:lvl1pPr>
            <a:lvl2pPr marL="285750" indent="0">
              <a:buNone/>
              <a:defRPr sz="1500"/>
            </a:lvl2pPr>
            <a:lvl3pPr marL="571500" indent="0">
              <a:buNone/>
              <a:defRPr sz="1250"/>
            </a:lvl3pPr>
            <a:lvl4pPr marL="857250" indent="0">
              <a:buNone/>
              <a:defRPr sz="1125"/>
            </a:lvl4pPr>
            <a:lvl5pPr marL="1143000" indent="0">
              <a:buNone/>
              <a:defRPr sz="1125"/>
            </a:lvl5pPr>
            <a:lvl6pPr marL="1428750" indent="0">
              <a:buNone/>
              <a:defRPr sz="1125"/>
            </a:lvl6pPr>
            <a:lvl7pPr marL="1714500" indent="0">
              <a:buNone/>
              <a:defRPr sz="1125"/>
            </a:lvl7pPr>
            <a:lvl8pPr marL="2000250" indent="0">
              <a:buNone/>
              <a:defRPr sz="1125"/>
            </a:lvl8pPr>
            <a:lvl9pPr marL="2286000" indent="0">
              <a:buNone/>
              <a:defRPr sz="1125"/>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221149"/>
            <a:ext cx="3673182" cy="293690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1888"/>
            <a:ext cx="7772400" cy="1135062"/>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525"/>
            <a:ext cx="7772400" cy="12493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灯片编号占位符 5"/>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81000"/>
            <a:ext cx="2949178" cy="1333500"/>
          </a:xfrm>
        </p:spPr>
        <p:txBody>
          <a:bodyPr anchor="b"/>
          <a:lstStyle>
            <a:lvl1pPr>
              <a:defRPr sz="20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822854"/>
            <a:ext cx="4629150" cy="4061354"/>
          </a:xfrm>
        </p:spPr>
        <p:txBody>
          <a:bodyPr/>
          <a:lstStyle>
            <a:lvl1pPr>
              <a:defRPr sz="2000"/>
            </a:lvl1pPr>
            <a:lvl2pPr>
              <a:defRPr sz="1750"/>
            </a:lvl2pPr>
            <a:lvl3pPr>
              <a:defRPr sz="1500"/>
            </a:lvl3pPr>
            <a:lvl4pPr>
              <a:defRPr sz="1250"/>
            </a:lvl4pPr>
            <a:lvl5pPr>
              <a:defRPr sz="1250"/>
            </a:lvl5pPr>
            <a:lvl6pPr>
              <a:defRPr sz="1250"/>
            </a:lvl6pPr>
            <a:lvl7pPr>
              <a:defRPr sz="1250"/>
            </a:lvl7pPr>
            <a:lvl8pPr>
              <a:defRPr sz="1250"/>
            </a:lvl8pPr>
            <a:lvl9pPr>
              <a:defRPr sz="12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1714500"/>
            <a:ext cx="2949178" cy="3176323"/>
          </a:xfrm>
        </p:spPr>
        <p:txBody>
          <a:bodyPr/>
          <a:lstStyle>
            <a:lvl1pPr marL="0" indent="0">
              <a:buNone/>
              <a:defRPr sz="1000"/>
            </a:lvl1pPr>
            <a:lvl2pPr marL="285750" indent="0">
              <a:buNone/>
              <a:defRPr sz="875"/>
            </a:lvl2pPr>
            <a:lvl3pPr marL="571500" indent="0">
              <a:buNone/>
              <a:defRPr sz="750"/>
            </a:lvl3pPr>
            <a:lvl4pPr marL="857250" indent="0">
              <a:buNone/>
              <a:defRPr sz="625"/>
            </a:lvl4pPr>
            <a:lvl5pPr marL="1143000" indent="0">
              <a:buNone/>
              <a:defRPr sz="625"/>
            </a:lvl5pPr>
            <a:lvl6pPr marL="1428750" indent="0">
              <a:buNone/>
              <a:defRPr sz="625"/>
            </a:lvl6pPr>
            <a:lvl7pPr marL="1714500" indent="0">
              <a:buNone/>
              <a:defRPr sz="625"/>
            </a:lvl7pPr>
            <a:lvl8pPr marL="2000250" indent="0">
              <a:buNone/>
              <a:defRPr sz="625"/>
            </a:lvl8pPr>
            <a:lvl9pPr marL="2286000" indent="0">
              <a:buNone/>
              <a:defRPr sz="62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81000"/>
            <a:ext cx="3124012" cy="1333500"/>
          </a:xfrm>
        </p:spPr>
        <p:txBody>
          <a:bodyPr anchor="b"/>
          <a:lstStyle>
            <a:lvl1pPr>
              <a:defRPr sz="20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381001"/>
            <a:ext cx="4629150" cy="4503208"/>
          </a:xfrm>
        </p:spPr>
        <p:txBody>
          <a:bodyPr/>
          <a:lstStyle>
            <a:lvl1pPr marL="0" indent="0">
              <a:buNone/>
              <a:defRPr sz="2000"/>
            </a:lvl1pPr>
            <a:lvl2pPr marL="285750" indent="0">
              <a:buNone/>
              <a:defRPr sz="1750"/>
            </a:lvl2pPr>
            <a:lvl3pPr marL="571500" indent="0">
              <a:buNone/>
              <a:defRPr sz="1500"/>
            </a:lvl3pPr>
            <a:lvl4pPr marL="857250" indent="0">
              <a:buNone/>
              <a:defRPr sz="1250"/>
            </a:lvl4pPr>
            <a:lvl5pPr marL="1143000" indent="0">
              <a:buNone/>
              <a:defRPr sz="1250"/>
            </a:lvl5pPr>
            <a:lvl6pPr marL="1428750" indent="0">
              <a:buNone/>
              <a:defRPr sz="1250"/>
            </a:lvl6pPr>
            <a:lvl7pPr marL="1714500" indent="0">
              <a:buNone/>
              <a:defRPr sz="1250"/>
            </a:lvl7pPr>
            <a:lvl8pPr marL="2000250" indent="0">
              <a:buNone/>
              <a:defRPr sz="1250"/>
            </a:lvl8pPr>
            <a:lvl9pPr marL="2286000" indent="0">
              <a:buNone/>
              <a:defRPr sz="1250"/>
            </a:lvl9pPr>
          </a:lstStyle>
          <a:p>
            <a:pPr fontAlgn="base"/>
            <a:endParaRPr lang="zh-CN" altLang="en-US" strike="noStrike" noProof="1"/>
          </a:p>
        </p:txBody>
      </p:sp>
      <p:sp>
        <p:nvSpPr>
          <p:cNvPr id="4" name="文本占位符 3"/>
          <p:cNvSpPr>
            <a:spLocks noGrp="1"/>
          </p:cNvSpPr>
          <p:nvPr>
            <p:ph type="body" sz="half" idx="2"/>
          </p:nvPr>
        </p:nvSpPr>
        <p:spPr>
          <a:xfrm>
            <a:off x="629841" y="1714500"/>
            <a:ext cx="3124012" cy="3176323"/>
          </a:xfrm>
        </p:spPr>
        <p:txBody>
          <a:bodyPr/>
          <a:lstStyle>
            <a:lvl1pPr marL="0" indent="0">
              <a:buNone/>
              <a:defRPr sz="1250"/>
            </a:lvl1pPr>
            <a:lvl2pPr marL="285750" indent="0">
              <a:buNone/>
              <a:defRPr sz="1125"/>
            </a:lvl2pPr>
            <a:lvl3pPr marL="571500" indent="0">
              <a:buNone/>
              <a:defRPr sz="1000"/>
            </a:lvl3pPr>
            <a:lvl4pPr marL="857250" indent="0">
              <a:buNone/>
              <a:defRPr sz="875"/>
            </a:lvl4pPr>
            <a:lvl5pPr marL="1143000" indent="0">
              <a:buNone/>
              <a:defRPr sz="875"/>
            </a:lvl5pPr>
            <a:lvl6pPr marL="1428750" indent="0">
              <a:buNone/>
              <a:defRPr sz="875"/>
            </a:lvl6pPr>
            <a:lvl7pPr marL="1714500" indent="0">
              <a:buNone/>
              <a:defRPr sz="875"/>
            </a:lvl7pPr>
            <a:lvl8pPr marL="2000250" indent="0">
              <a:buNone/>
              <a:defRPr sz="875"/>
            </a:lvl8pPr>
            <a:lvl9pPr marL="2286000" indent="0">
              <a:buNone/>
              <a:defRPr sz="87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865"/>
            <a:ext cx="2057400" cy="4876271"/>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28865"/>
            <a:ext cx="6052930" cy="4876271"/>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7" name="灯片编号占位符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279525"/>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1812925"/>
            <a:ext cx="4040188"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279525"/>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1812925"/>
            <a:ext cx="4041775"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9" name="灯片编号占位符 8"/>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5" name="灯片编号占位符 4"/>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4" name="灯片编号占位符 3"/>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7013"/>
            <a:ext cx="3008313" cy="968375"/>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27013"/>
            <a:ext cx="5111750"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195388"/>
            <a:ext cx="3008313" cy="3910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7" name="灯片编号占位符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3075"/>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511175"/>
            <a:ext cx="5486400" cy="34290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1"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smtClean="0">
              <a:ln>
                <a:noFill/>
              </a:ln>
              <a:solidFill>
                <a:srgbClr val="000000"/>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1792288" y="4473575"/>
            <a:ext cx="5486400" cy="669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7" name="灯片编号占位符 6"/>
          <p:cNvSpPr>
            <a:spLocks noGrp="1"/>
          </p:cNvSpPr>
          <p:nvPr>
            <p:ph type="sldNum" sz="quarter" idx="12"/>
          </p:nvPr>
        </p:nvSpPr>
        <p:spPr/>
        <p:txBody>
          <a:body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2" Type="http://schemas.openxmlformats.org/officeDocument/2006/relationships/theme" Target="../theme/theme3.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0"/>
          <p:cNvSpPr>
            <a:spLocks noGrp="1"/>
          </p:cNvSpPr>
          <p:nvPr>
            <p:ph type="title"/>
          </p:nvPr>
        </p:nvSpPr>
        <p:spPr>
          <a:xfrm>
            <a:off x="457200" y="228600"/>
            <a:ext cx="8229600" cy="952500"/>
          </a:xfrm>
          <a:prstGeom prst="rect">
            <a:avLst/>
          </a:prstGeom>
          <a:noFill/>
          <a:ln w="9525">
            <a:noFill/>
          </a:ln>
        </p:spPr>
        <p:txBody>
          <a:bodyPr anchor="ctr" anchorCtr="0"/>
          <a:lstStyle/>
          <a:p>
            <a:pPr lvl="0"/>
            <a:r>
              <a:rPr lang="zh-CN" altLang="en-US" dirty="0"/>
              <a:t>单击此处编辑母版标题样式</a:t>
            </a:r>
            <a:endParaRPr lang="en-US" altLang="en-US" dirty="0"/>
          </a:p>
        </p:txBody>
      </p:sp>
      <p:sp>
        <p:nvSpPr>
          <p:cNvPr id="2051" name="Rectangle 1"/>
          <p:cNvSpPr>
            <a:spLocks noGrp="1"/>
          </p:cNvSpPr>
          <p:nvPr>
            <p:ph type="body"/>
          </p:nvPr>
        </p:nvSpPr>
        <p:spPr>
          <a:xfrm>
            <a:off x="457200" y="1333500"/>
            <a:ext cx="8229600" cy="3771900"/>
          </a:xfrm>
          <a:prstGeom prst="rect">
            <a:avLst/>
          </a:prstGeom>
          <a:noFill/>
          <a:ln w="9525">
            <a:noFill/>
          </a:ln>
        </p:spPr>
        <p:txBody>
          <a:bodyPr anchor="t" anchorCtr="0"/>
          <a:lstStyle/>
          <a:p>
            <a:pPr lvl="0"/>
            <a:r>
              <a:rPr lang="zh-CN" altLang="en-US" dirty="0"/>
              <a:t>单击此处编辑母版文本样式</a:t>
            </a:r>
            <a:endParaRPr lang="en-US" altLang="en-US" dirty="0"/>
          </a:p>
          <a:p>
            <a:pPr lvl="1" indent="-285750"/>
            <a:r>
              <a:rPr lang="zh-CN" altLang="en-US" dirty="0"/>
              <a:t>第二级</a:t>
            </a:r>
            <a:endParaRPr lang="en-US" altLang="en-US" dirty="0"/>
          </a:p>
          <a:p>
            <a:pPr lvl="2" indent="-228600"/>
            <a:r>
              <a:rPr lang="zh-CN" altLang="en-US" dirty="0"/>
              <a:t>第三级</a:t>
            </a:r>
            <a:endParaRPr lang="en-US" altLang="en-US" dirty="0"/>
          </a:p>
          <a:p>
            <a:pPr lvl="3" indent="-228600"/>
            <a:r>
              <a:rPr lang="zh-CN" altLang="en-US" dirty="0"/>
              <a:t>第四级</a:t>
            </a:r>
            <a:endParaRPr lang="en-US" altLang="en-US" dirty="0"/>
          </a:p>
          <a:p>
            <a:pPr lvl="4" indent="-228600"/>
            <a:r>
              <a:rPr lang="zh-CN" altLang="en-US" dirty="0"/>
              <a:t>第五级</a:t>
            </a:r>
            <a:endParaRPr lang="en-US" altLang="en-US" dirty="0"/>
          </a:p>
        </p:txBody>
      </p:sp>
      <p:sp>
        <p:nvSpPr>
          <p:cNvPr id="1048578" name="Rectangle 2"/>
          <p:cNvSpPr>
            <a:spLocks noGrp="1" noChangeArrowheads="1"/>
          </p:cNvSpPr>
          <p:nvPr>
            <p:ph type="dt" sz="half" idx="2"/>
          </p:nvPr>
        </p:nvSpPr>
        <p:spPr bwMode="auto">
          <a:xfrm>
            <a:off x="457200" y="5297488"/>
            <a:ext cx="2133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sz="1200">
                <a:solidFill>
                  <a:srgbClr val="898989"/>
                </a:solidFill>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9EFA8F62-3A35-442E-97C1-4F3013E227B6}"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048579" name="Rectangle 3"/>
          <p:cNvSpPr>
            <a:spLocks noGrp="1" noChangeArrowheads="1"/>
          </p:cNvSpPr>
          <p:nvPr>
            <p:ph type="ftr" sz="quarter" idx="3"/>
          </p:nvPr>
        </p:nvSpPr>
        <p:spPr bwMode="auto">
          <a:xfrm>
            <a:off x="3124200" y="5297488"/>
            <a:ext cx="2895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a:defRPr sz="1200" b="1" i="1">
                <a:solidFill>
                  <a:srgbClr val="898989"/>
                </a:solidFill>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048580" name="Rectangle 4"/>
          <p:cNvSpPr>
            <a:spLocks noGrp="1" noChangeArrowheads="1"/>
          </p:cNvSpPr>
          <p:nvPr>
            <p:ph type="sldNum" sz="quarter" idx="4"/>
          </p:nvPr>
        </p:nvSpPr>
        <p:spPr bwMode="auto">
          <a:xfrm>
            <a:off x="6553200" y="5297488"/>
            <a:ext cx="2133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a:defRPr sz="1200" b="1" i="1">
                <a:solidFill>
                  <a:srgbClr val="898989"/>
                </a:solidFill>
                <a:latin typeface="Arial" panose="020B0604020202020204" pitchFamily="34" charset="0"/>
              </a:defRPr>
            </a:lvl1p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914400" indent="-914400" algn="ctr" rtl="0" eaLnBrk="0" fontAlgn="base" latinLnBrk="1" hangingPunct="0">
        <a:spcBef>
          <a:spcPct val="0"/>
        </a:spcBef>
        <a:spcAft>
          <a:spcPct val="0"/>
        </a:spcAft>
        <a:defRPr sz="4400">
          <a:solidFill>
            <a:srgbClr val="000000"/>
          </a:solidFill>
          <a:latin typeface="+mj-lt"/>
          <a:ea typeface="+mj-ea"/>
          <a:cs typeface="+mj-cs"/>
          <a:sym typeface="Calibri" panose="020F0502020204030204" pitchFamily="34" charset="0"/>
        </a:defRPr>
      </a:lvl1pPr>
      <a:lvl2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2pPr>
      <a:lvl3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3pPr>
      <a:lvl4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4pPr>
      <a:lvl5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5pPr>
      <a:lvl6pPr marL="13716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latinLnBrk="1" hangingPunct="0">
        <a:spcBef>
          <a:spcPct val="20000"/>
        </a:spcBef>
        <a:spcAft>
          <a:spcPct val="0"/>
        </a:spcAft>
        <a:buFont typeface="Arial" panose="020B0604020202020204" pitchFamily="34" charset="0"/>
        <a:buChar char="•"/>
        <a:defRPr sz="3200">
          <a:solidFill>
            <a:srgbClr val="000000"/>
          </a:solidFill>
          <a:latin typeface="+mn-lt"/>
          <a:ea typeface="+mn-ea"/>
          <a:cs typeface="+mn-cs"/>
          <a:sym typeface="Calibri" panose="020F0502020204030204" pitchFamily="34" charset="0"/>
        </a:defRPr>
      </a:lvl1pPr>
      <a:lvl2pPr marL="742950" indent="-285750" algn="l" rtl="0" eaLnBrk="0" fontAlgn="base" latinLnBrk="1" hangingPunct="0">
        <a:spcBef>
          <a:spcPct val="20000"/>
        </a:spcBef>
        <a:spcAft>
          <a:spcPct val="0"/>
        </a:spcAft>
        <a:buFont typeface="Arial" panose="020B0604020202020204" pitchFamily="34" charset="0"/>
        <a:buChar char="–"/>
        <a:defRPr sz="2800">
          <a:solidFill>
            <a:srgbClr val="000000"/>
          </a:solidFill>
          <a:latin typeface="+mn-lt"/>
          <a:ea typeface="+mn-ea"/>
          <a:sym typeface="Calibri" panose="020F0502020204030204" pitchFamily="34" charset="0"/>
        </a:defRPr>
      </a:lvl2pPr>
      <a:lvl3pPr marL="1143000" indent="-228600" algn="l" rtl="0" eaLnBrk="0" fontAlgn="base" latinLnBrk="1" hangingPunct="0">
        <a:spcBef>
          <a:spcPct val="20000"/>
        </a:spcBef>
        <a:spcAft>
          <a:spcPct val="0"/>
        </a:spcAft>
        <a:buFont typeface="Arial" panose="020B0604020202020204" pitchFamily="34" charset="0"/>
        <a:buChar char="•"/>
        <a:defRPr sz="2400">
          <a:solidFill>
            <a:srgbClr val="000000"/>
          </a:solidFill>
          <a:latin typeface="+mn-lt"/>
          <a:ea typeface="+mn-ea"/>
          <a:sym typeface="Calibri" panose="020F0502020204030204" pitchFamily="34" charset="0"/>
        </a:defRPr>
      </a:lvl3pPr>
      <a:lvl4pPr marL="1600200" indent="-228600" algn="l" rtl="0" eaLnBrk="0" fontAlgn="base" latinLnBrk="1" hangingPunct="0">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4pPr>
      <a:lvl5pPr marL="2057400" indent="-228600" algn="l" rtl="0" eaLnBrk="0" fontAlgn="base" latinLnBrk="1" hangingPunct="0">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5pPr>
      <a:lvl6pPr marL="25146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6pPr>
      <a:lvl7pPr marL="29718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7pPr>
      <a:lvl8pPr marL="34290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8pPr>
      <a:lvl9pPr marL="38862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033"/>
          <p:cNvSpPr>
            <a:spLocks noGrp="1"/>
          </p:cNvSpPr>
          <p:nvPr>
            <p:ph type="title"/>
          </p:nvPr>
        </p:nvSpPr>
        <p:spPr>
          <a:xfrm>
            <a:off x="457200" y="228600"/>
            <a:ext cx="8229600" cy="952500"/>
          </a:xfrm>
          <a:prstGeom prst="rect">
            <a:avLst/>
          </a:prstGeom>
          <a:noFill/>
          <a:ln w="9525">
            <a:noFill/>
          </a:ln>
        </p:spPr>
        <p:txBody>
          <a:bodyPr anchor="ctr" anchorCtr="0"/>
          <a:lstStyle/>
          <a:p>
            <a:pPr lvl="0"/>
            <a:r>
              <a:rPr lang="zh-CN" altLang="en-US" dirty="0"/>
              <a:t>单击此处编辑母版标题样式</a:t>
            </a:r>
            <a:endParaRPr lang="en-US" altLang="en-US" dirty="0"/>
          </a:p>
        </p:txBody>
      </p:sp>
      <p:sp>
        <p:nvSpPr>
          <p:cNvPr id="3075" name="Rectangle 1034"/>
          <p:cNvSpPr>
            <a:spLocks noGrp="1"/>
          </p:cNvSpPr>
          <p:nvPr>
            <p:ph type="body"/>
          </p:nvPr>
        </p:nvSpPr>
        <p:spPr>
          <a:xfrm>
            <a:off x="457200" y="1333500"/>
            <a:ext cx="8229600" cy="3771900"/>
          </a:xfrm>
          <a:prstGeom prst="rect">
            <a:avLst/>
          </a:prstGeom>
          <a:noFill/>
          <a:ln w="9525">
            <a:noFill/>
          </a:ln>
        </p:spPr>
        <p:txBody>
          <a:bodyPr anchor="t" anchorCtr="0"/>
          <a:lstStyle/>
          <a:p>
            <a:pPr lvl="0"/>
            <a:r>
              <a:rPr lang="zh-CN" altLang="en-US" dirty="0"/>
              <a:t>单击此处编辑母版文本样式</a:t>
            </a:r>
            <a:endParaRPr lang="en-US" altLang="en-US" dirty="0"/>
          </a:p>
          <a:p>
            <a:pPr lvl="1" indent="-285750"/>
            <a:r>
              <a:rPr lang="zh-CN" altLang="en-US" dirty="0"/>
              <a:t>第二级</a:t>
            </a:r>
            <a:endParaRPr lang="en-US" altLang="en-US" dirty="0"/>
          </a:p>
          <a:p>
            <a:pPr lvl="2" indent="-228600"/>
            <a:r>
              <a:rPr lang="zh-CN" altLang="en-US" dirty="0"/>
              <a:t>第三级</a:t>
            </a:r>
            <a:endParaRPr lang="en-US" altLang="en-US" dirty="0"/>
          </a:p>
          <a:p>
            <a:pPr lvl="3" indent="-228600"/>
            <a:r>
              <a:rPr lang="zh-CN" altLang="en-US" dirty="0"/>
              <a:t>第四级</a:t>
            </a:r>
            <a:endParaRPr lang="en-US" altLang="en-US" dirty="0"/>
          </a:p>
          <a:p>
            <a:pPr lvl="4" indent="-228600"/>
            <a:r>
              <a:rPr lang="zh-CN" altLang="en-US" dirty="0"/>
              <a:t>第五级</a:t>
            </a:r>
            <a:endParaRPr lang="en-US" altLang="en-US" dirty="0"/>
          </a:p>
        </p:txBody>
      </p:sp>
      <p:sp>
        <p:nvSpPr>
          <p:cNvPr id="1048587" name="Rectangle 1035"/>
          <p:cNvSpPr>
            <a:spLocks noGrp="1" noChangeArrowheads="1"/>
          </p:cNvSpPr>
          <p:nvPr>
            <p:ph type="dt" sz="half" idx="2"/>
          </p:nvPr>
        </p:nvSpPr>
        <p:spPr bwMode="auto">
          <a:xfrm>
            <a:off x="457200" y="5297488"/>
            <a:ext cx="2133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defRPr sz="1200">
                <a:solidFill>
                  <a:srgbClr val="898989"/>
                </a:solidFill>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A35558E6-B1BE-4A03-9495-8695F1F9AAEC}" type="datetime1">
              <a:rPr kumimoji="0" lang="zh-CN" altLang="en-US" sz="1200" b="0" i="0"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rPr>
            </a:fld>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048588" name="Rectangle 1036"/>
          <p:cNvSpPr>
            <a:spLocks noGrp="1" noChangeArrowheads="1"/>
          </p:cNvSpPr>
          <p:nvPr>
            <p:ph type="ftr" sz="quarter" idx="3"/>
          </p:nvPr>
        </p:nvSpPr>
        <p:spPr bwMode="auto">
          <a:xfrm>
            <a:off x="3124200" y="5297488"/>
            <a:ext cx="2895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ctr">
              <a:defRPr sz="1200" b="1" i="1">
                <a:solidFill>
                  <a:srgbClr val="898989"/>
                </a:solidFill>
                <a:latin typeface="Arial" panose="020B0604020202020204" pitchFamily="34" charset="0"/>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200" b="1" i="1" u="none" strike="noStrike" kern="1200" cap="none" spc="0" normalizeH="0" baseline="0" noProof="0">
              <a:ln>
                <a:noFill/>
              </a:ln>
              <a:solidFill>
                <a:srgbClr val="898989"/>
              </a:solidFill>
              <a:effectLst/>
              <a:uLnTx/>
              <a:uFillTx/>
              <a:latin typeface="Arial" panose="020B0604020202020204" pitchFamily="34" charset="0"/>
              <a:ea typeface="宋体" panose="02010600030101010101" pitchFamily="2" charset="-122"/>
              <a:cs typeface="+mn-cs"/>
              <a:sym typeface="Calibri" panose="020F0502020204030204" pitchFamily="34" charset="0"/>
            </a:endParaRPr>
          </a:p>
        </p:txBody>
      </p:sp>
      <p:sp>
        <p:nvSpPr>
          <p:cNvPr id="1048589" name="Rectangle 1037"/>
          <p:cNvSpPr>
            <a:spLocks noGrp="1" noChangeArrowheads="1"/>
          </p:cNvSpPr>
          <p:nvPr>
            <p:ph type="sldNum" sz="quarter" idx="4"/>
          </p:nvPr>
        </p:nvSpPr>
        <p:spPr bwMode="auto">
          <a:xfrm>
            <a:off x="6553200" y="5297488"/>
            <a:ext cx="2133600"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r">
              <a:defRPr sz="1200" b="1" i="1">
                <a:solidFill>
                  <a:srgbClr val="898989"/>
                </a:solidFill>
                <a:latin typeface="Arial" panose="020B0604020202020204" pitchFamily="34" charset="0"/>
              </a:defRPr>
            </a:lvl1pPr>
          </a:lstStyle>
          <a:p>
            <a:pPr lvl="0" eaLnBrk="1" fontAlgn="base" hangingPunct="1">
              <a:buNone/>
            </a:pPr>
            <a:fld id="{9A0DB2DC-4C9A-4742-B13C-FB6460FD3503}" type="slidenum">
              <a:rPr lang="zh-CN" altLang="en-US" strike="noStrike" noProof="1" dirty="0">
                <a:latin typeface="Arial" panose="020B0604020202020204" pitchFamily="34" charset="0"/>
                <a:ea typeface="宋体" panose="02010600030101010101" pitchFamily="2" charset="-122"/>
                <a:cs typeface="+mn-cs"/>
              </a:rPr>
            </a:fld>
            <a:endParaRPr lang="zh-CN" altLang="en-US" strike="noStrike" noProof="1">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marL="914400" indent="-914400" algn="ctr" rtl="0" eaLnBrk="0" fontAlgn="base" latinLnBrk="1" hangingPunct="0">
        <a:spcBef>
          <a:spcPct val="0"/>
        </a:spcBef>
        <a:spcAft>
          <a:spcPct val="0"/>
        </a:spcAft>
        <a:defRPr sz="4400">
          <a:solidFill>
            <a:srgbClr val="000000"/>
          </a:solidFill>
          <a:latin typeface="+mj-lt"/>
          <a:ea typeface="+mj-ea"/>
          <a:cs typeface="+mj-cs"/>
          <a:sym typeface="Calibri" panose="020F0502020204030204" pitchFamily="34" charset="0"/>
        </a:defRPr>
      </a:lvl1pPr>
      <a:lvl2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2pPr>
      <a:lvl3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3pPr>
      <a:lvl4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4pPr>
      <a:lvl5pPr marL="914400" indent="-914400" algn="ctr" rtl="0" eaLnBrk="0" fontAlgn="base" latinLnBrk="1" hangingPunct="0">
        <a:spcBef>
          <a:spcPct val="0"/>
        </a:spcBef>
        <a:spcAft>
          <a:spcPct val="0"/>
        </a:spcAft>
        <a:defRPr sz="4400">
          <a:solidFill>
            <a:srgbClr val="000000"/>
          </a:solidFill>
          <a:latin typeface="Calibri Light" panose="020F0302020204030204"/>
          <a:ea typeface="宋体" panose="02010600030101010101" pitchFamily="2" charset="-122"/>
          <a:sym typeface="Calibri" panose="020F0502020204030204" pitchFamily="34" charset="0"/>
        </a:defRPr>
      </a:lvl5pPr>
      <a:lvl6pPr marL="13716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6pPr>
      <a:lvl7pPr marL="18288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7pPr>
      <a:lvl8pPr marL="22860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8pPr>
      <a:lvl9pPr marL="2743200" indent="-914400" algn="ctr" rtl="0" fontAlgn="base" latinLnBrk="1">
        <a:spcBef>
          <a:spcPct val="0"/>
        </a:spcBef>
        <a:spcAft>
          <a:spcPct val="0"/>
        </a:spcAft>
        <a:defRPr sz="4400">
          <a:solidFill>
            <a:srgbClr val="000000"/>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rtl="0" eaLnBrk="0" fontAlgn="base" latinLnBrk="1" hangingPunct="0">
        <a:spcBef>
          <a:spcPct val="20000"/>
        </a:spcBef>
        <a:spcAft>
          <a:spcPct val="0"/>
        </a:spcAft>
        <a:buFont typeface="Arial" panose="020B0604020202020204" pitchFamily="34" charset="0"/>
        <a:buChar char="•"/>
        <a:defRPr sz="3200">
          <a:solidFill>
            <a:srgbClr val="000000"/>
          </a:solidFill>
          <a:latin typeface="+mn-lt"/>
          <a:ea typeface="+mn-ea"/>
          <a:cs typeface="+mn-cs"/>
          <a:sym typeface="Calibri" panose="020F0502020204030204" pitchFamily="34" charset="0"/>
        </a:defRPr>
      </a:lvl1pPr>
      <a:lvl2pPr marL="742950" indent="-285750" algn="l" rtl="0" eaLnBrk="0" fontAlgn="base" latinLnBrk="1" hangingPunct="0">
        <a:spcBef>
          <a:spcPct val="20000"/>
        </a:spcBef>
        <a:spcAft>
          <a:spcPct val="0"/>
        </a:spcAft>
        <a:buFont typeface="Arial" panose="020B0604020202020204" pitchFamily="34" charset="0"/>
        <a:buChar char="–"/>
        <a:defRPr sz="2800">
          <a:solidFill>
            <a:srgbClr val="000000"/>
          </a:solidFill>
          <a:latin typeface="+mn-lt"/>
          <a:ea typeface="+mn-ea"/>
          <a:sym typeface="Calibri" panose="020F0502020204030204" pitchFamily="34" charset="0"/>
        </a:defRPr>
      </a:lvl2pPr>
      <a:lvl3pPr marL="1143000" indent="-228600" algn="l" rtl="0" eaLnBrk="0" fontAlgn="base" latinLnBrk="1" hangingPunct="0">
        <a:spcBef>
          <a:spcPct val="20000"/>
        </a:spcBef>
        <a:spcAft>
          <a:spcPct val="0"/>
        </a:spcAft>
        <a:buFont typeface="Arial" panose="020B0604020202020204" pitchFamily="34" charset="0"/>
        <a:buChar char="•"/>
        <a:defRPr sz="2400">
          <a:solidFill>
            <a:srgbClr val="000000"/>
          </a:solidFill>
          <a:latin typeface="+mn-lt"/>
          <a:ea typeface="+mn-ea"/>
          <a:sym typeface="Calibri" panose="020F0502020204030204" pitchFamily="34" charset="0"/>
        </a:defRPr>
      </a:lvl3pPr>
      <a:lvl4pPr marL="1600200" indent="-228600" algn="l" rtl="0" eaLnBrk="0" fontAlgn="base" latinLnBrk="1" hangingPunct="0">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4pPr>
      <a:lvl5pPr marL="2057400" indent="-228600" algn="l" rtl="0" eaLnBrk="0" fontAlgn="base" latinLnBrk="1" hangingPunct="0">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5pPr>
      <a:lvl6pPr marL="25146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6pPr>
      <a:lvl7pPr marL="29718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7pPr>
      <a:lvl8pPr marL="34290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8pPr>
      <a:lvl9pPr marL="3886200" indent="-228600" algn="l" rtl="0" fontAlgn="base" latinLnBrk="1">
        <a:spcBef>
          <a:spcPct val="20000"/>
        </a:spcBef>
        <a:spcAft>
          <a:spcPct val="0"/>
        </a:spcAft>
        <a:buFont typeface="Arial" panose="020B0604020202020204" pitchFamily="34" charset="0"/>
        <a:buChar char="»"/>
        <a:defRPr sz="2000">
          <a:solidFill>
            <a:srgbClr val="000000"/>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28865"/>
            <a:ext cx="8229600" cy="952500"/>
          </a:xfrm>
          <a:prstGeom prst="rect">
            <a:avLst/>
          </a:prstGeom>
          <a:noFill/>
          <a:ln w="9525">
            <a:noFill/>
          </a:ln>
        </p:spPr>
        <p:txBody>
          <a:bodyPr anchor="ctr" anchorCtr="0"/>
          <a:lstStyle/>
          <a:p>
            <a:pPr lvl="0"/>
            <a:r>
              <a:rPr lang="zh-CN" altLang="en-US"/>
              <a:t>单击此处编辑母版标题样式</a:t>
            </a:r>
            <a:endParaRPr lang="zh-CN" altLang="en-US"/>
          </a:p>
        </p:txBody>
      </p:sp>
      <p:sp>
        <p:nvSpPr>
          <p:cNvPr id="1027" name="文本占位符 1026"/>
          <p:cNvSpPr>
            <a:spLocks noGrp="1"/>
          </p:cNvSpPr>
          <p:nvPr>
            <p:ph type="body"/>
          </p:nvPr>
        </p:nvSpPr>
        <p:spPr>
          <a:xfrm>
            <a:off x="457200" y="1333500"/>
            <a:ext cx="8229600" cy="3771636"/>
          </a:xfrm>
          <a:prstGeom prst="rect">
            <a:avLst/>
          </a:prstGeom>
          <a:noFill/>
          <a:ln w="9525">
            <a:noFill/>
          </a:ln>
        </p:spPr>
        <p:txBody>
          <a:bodyPr anchor="t" anchorCtr="0"/>
          <a:lstStyle/>
          <a:p>
            <a:pPr lvl="0"/>
            <a:r>
              <a:rPr lang="zh-CN" altLang="en-US"/>
              <a:t>单击此处编辑母版文本样式</a:t>
            </a:r>
            <a:endParaRPr lang="zh-CN" altLang="en-US"/>
          </a:p>
          <a:p>
            <a:pPr lvl="1" indent="-28575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457200" y="5204354"/>
            <a:ext cx="2133600" cy="396875"/>
          </a:xfrm>
          <a:prstGeom prst="rect">
            <a:avLst/>
          </a:prstGeom>
          <a:noFill/>
          <a:ln w="9525">
            <a:noFill/>
          </a:ln>
        </p:spPr>
        <p:txBody>
          <a:bodyPr/>
          <a:lstStyle>
            <a:lvl1pPr>
              <a:defRPr sz="1165"/>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5204354"/>
            <a:ext cx="2895600" cy="396875"/>
          </a:xfrm>
          <a:prstGeom prst="rect">
            <a:avLst/>
          </a:prstGeom>
          <a:noFill/>
          <a:ln w="9525">
            <a:noFill/>
          </a:ln>
        </p:spPr>
        <p:txBody>
          <a:bodyPr/>
          <a:lstStyle>
            <a:lvl1pPr algn="ctr">
              <a:defRPr sz="1165"/>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5204354"/>
            <a:ext cx="2133600" cy="396875"/>
          </a:xfrm>
          <a:prstGeom prst="rect">
            <a:avLst/>
          </a:prstGeom>
          <a:noFill/>
          <a:ln w="9525">
            <a:noFill/>
          </a:ln>
        </p:spPr>
        <p:txBody>
          <a:bodyPr/>
          <a:lstStyle>
            <a:lvl1pPr algn="r">
              <a:defRPr sz="1165"/>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marL="0" lvl="0" indent="0" algn="ctr" defTabSz="762000" eaLnBrk="1" fontAlgn="base" latinLnBrk="0" hangingPunct="1">
        <a:lnSpc>
          <a:spcPct val="100000"/>
        </a:lnSpc>
        <a:spcBef>
          <a:spcPct val="0"/>
        </a:spcBef>
        <a:spcAft>
          <a:spcPct val="0"/>
        </a:spcAft>
        <a:buNone/>
        <a:defRPr sz="3665" b="0" i="0" u="none" kern="1200" baseline="0">
          <a:solidFill>
            <a:schemeClr val="tx2"/>
          </a:solidFill>
          <a:latin typeface="+mj-lt"/>
          <a:ea typeface="+mj-ea"/>
          <a:cs typeface="+mj-cs"/>
        </a:defRPr>
      </a:lvl1pPr>
    </p:titleStyle>
    <p:bodyStyle>
      <a:lvl1pPr marL="285750" lvl="0" indent="-285750" algn="l" defTabSz="762000" eaLnBrk="1" fontAlgn="base" latinLnBrk="0" hangingPunct="1">
        <a:lnSpc>
          <a:spcPct val="100000"/>
        </a:lnSpc>
        <a:spcBef>
          <a:spcPts val="80"/>
        </a:spcBef>
        <a:spcAft>
          <a:spcPct val="0"/>
        </a:spcAft>
        <a:buChar char="•"/>
        <a:defRPr sz="2665" b="0" i="0" u="none" kern="1200" baseline="0">
          <a:solidFill>
            <a:schemeClr val="tx1"/>
          </a:solidFill>
          <a:latin typeface="+mn-lt"/>
          <a:ea typeface="+mn-ea"/>
          <a:cs typeface="+mn-cs"/>
        </a:defRPr>
      </a:lvl1pPr>
      <a:lvl2pPr marL="619125" lvl="1" indent="-238125" algn="l" defTabSz="762000" eaLnBrk="1" fontAlgn="base" latinLnBrk="0" hangingPunct="1">
        <a:lnSpc>
          <a:spcPct val="100000"/>
        </a:lnSpc>
        <a:spcBef>
          <a:spcPts val="80"/>
        </a:spcBef>
        <a:spcAft>
          <a:spcPct val="0"/>
        </a:spcAft>
        <a:buChar char="–"/>
        <a:defRPr sz="2335" b="0" i="0" u="none" kern="1200" baseline="0">
          <a:solidFill>
            <a:schemeClr val="tx1"/>
          </a:solidFill>
          <a:latin typeface="+mn-lt"/>
          <a:ea typeface="+mn-ea"/>
          <a:cs typeface="+mn-cs"/>
        </a:defRPr>
      </a:lvl2pPr>
      <a:lvl3pPr marL="952500" lvl="2" indent="-190500" algn="l" defTabSz="762000" eaLnBrk="1" fontAlgn="base" latinLnBrk="0" hangingPunct="1">
        <a:lnSpc>
          <a:spcPct val="100000"/>
        </a:lnSpc>
        <a:spcBef>
          <a:spcPts val="80"/>
        </a:spcBef>
        <a:spcAft>
          <a:spcPct val="0"/>
        </a:spcAft>
        <a:buChar char="•"/>
        <a:defRPr sz="2000" b="0" i="0" u="none" kern="1200" baseline="0">
          <a:solidFill>
            <a:schemeClr val="tx1"/>
          </a:solidFill>
          <a:latin typeface="+mn-lt"/>
          <a:ea typeface="+mn-ea"/>
          <a:cs typeface="+mn-cs"/>
        </a:defRPr>
      </a:lvl3pPr>
      <a:lvl4pPr marL="1333500" lvl="3" indent="-190500" algn="l" defTabSz="762000" eaLnBrk="1" fontAlgn="base" latinLnBrk="0" hangingPunct="1">
        <a:lnSpc>
          <a:spcPct val="100000"/>
        </a:lnSpc>
        <a:spcBef>
          <a:spcPts val="80"/>
        </a:spcBef>
        <a:spcAft>
          <a:spcPct val="0"/>
        </a:spcAft>
        <a:buChar char="–"/>
        <a:defRPr sz="1665" b="0" i="0" u="none" kern="1200" baseline="0">
          <a:solidFill>
            <a:schemeClr val="tx1"/>
          </a:solidFill>
          <a:latin typeface="+mn-lt"/>
          <a:ea typeface="+mn-ea"/>
          <a:cs typeface="+mn-cs"/>
        </a:defRPr>
      </a:lvl4pPr>
      <a:lvl5pPr marL="1714500" lvl="4" indent="-190500" algn="l" defTabSz="762000" eaLnBrk="1" fontAlgn="base" latinLnBrk="0" hangingPunct="1">
        <a:lnSpc>
          <a:spcPct val="100000"/>
        </a:lnSpc>
        <a:spcBef>
          <a:spcPts val="80"/>
        </a:spcBef>
        <a:spcAft>
          <a:spcPct val="0"/>
        </a:spcAft>
        <a:buChar char="»"/>
        <a:defRPr sz="1665" b="0" i="0" u="none" kern="1200" baseline="0">
          <a:solidFill>
            <a:schemeClr val="tx1"/>
          </a:solidFill>
          <a:latin typeface="+mn-lt"/>
          <a:ea typeface="+mn-ea"/>
          <a:cs typeface="+mn-cs"/>
        </a:defRPr>
      </a:lvl5pPr>
      <a:lvl6pPr marL="2095500" lvl="5" indent="-190500" algn="l" defTabSz="762000" eaLnBrk="1" fontAlgn="base" latinLnBrk="0" hangingPunct="1">
        <a:lnSpc>
          <a:spcPct val="100000"/>
        </a:lnSpc>
        <a:spcBef>
          <a:spcPts val="80"/>
        </a:spcBef>
        <a:spcAft>
          <a:spcPct val="0"/>
        </a:spcAft>
        <a:buChar char="»"/>
        <a:defRPr sz="1665" b="0" i="0" u="none" kern="1200" baseline="0">
          <a:solidFill>
            <a:schemeClr val="tx1"/>
          </a:solidFill>
          <a:latin typeface="+mn-lt"/>
          <a:ea typeface="+mn-ea"/>
          <a:cs typeface="+mn-cs"/>
        </a:defRPr>
      </a:lvl6pPr>
      <a:lvl7pPr marL="2476500" lvl="6" indent="-190500" algn="l" defTabSz="762000" eaLnBrk="1" fontAlgn="base" latinLnBrk="0" hangingPunct="1">
        <a:lnSpc>
          <a:spcPct val="100000"/>
        </a:lnSpc>
        <a:spcBef>
          <a:spcPts val="80"/>
        </a:spcBef>
        <a:spcAft>
          <a:spcPct val="0"/>
        </a:spcAft>
        <a:buChar char="»"/>
        <a:defRPr sz="1665" b="0" i="0" u="none" kern="1200" baseline="0">
          <a:solidFill>
            <a:schemeClr val="tx1"/>
          </a:solidFill>
          <a:latin typeface="+mn-lt"/>
          <a:ea typeface="+mn-ea"/>
          <a:cs typeface="+mn-cs"/>
        </a:defRPr>
      </a:lvl7pPr>
      <a:lvl8pPr marL="2857500" lvl="7" indent="-190500" algn="l" defTabSz="762000" eaLnBrk="1" fontAlgn="base" latinLnBrk="0" hangingPunct="1">
        <a:lnSpc>
          <a:spcPct val="100000"/>
        </a:lnSpc>
        <a:spcBef>
          <a:spcPts val="80"/>
        </a:spcBef>
        <a:spcAft>
          <a:spcPct val="0"/>
        </a:spcAft>
        <a:buChar char="»"/>
        <a:defRPr sz="1665" b="0" i="0" u="none" kern="1200" baseline="0">
          <a:solidFill>
            <a:schemeClr val="tx1"/>
          </a:solidFill>
          <a:latin typeface="+mn-lt"/>
          <a:ea typeface="+mn-ea"/>
          <a:cs typeface="+mn-cs"/>
        </a:defRPr>
      </a:lvl8pPr>
      <a:lvl9pPr marL="3238500" lvl="8" indent="-190500" algn="l" defTabSz="762000" eaLnBrk="1" fontAlgn="base" latinLnBrk="0" hangingPunct="1">
        <a:lnSpc>
          <a:spcPct val="100000"/>
        </a:lnSpc>
        <a:spcBef>
          <a:spcPts val="80"/>
        </a:spcBef>
        <a:spcAft>
          <a:spcPct val="0"/>
        </a:spcAft>
        <a:buChar char="»"/>
        <a:defRPr sz="1665" b="0" i="0" u="none" kern="1200" baseline="0">
          <a:solidFill>
            <a:schemeClr val="tx1"/>
          </a:solidFill>
          <a:latin typeface="+mn-lt"/>
          <a:ea typeface="+mn-ea"/>
          <a:cs typeface="+mn-cs"/>
        </a:defRPr>
      </a:lvl9pPr>
    </p:bodyStyle>
    <p:otherStyle>
      <a:lvl1pPr marL="0" lvl="0" indent="0" algn="l" defTabSz="762000" eaLnBrk="1" fontAlgn="base" latinLnBrk="0" hangingPunct="1">
        <a:lnSpc>
          <a:spcPct val="100000"/>
        </a:lnSpc>
        <a:spcBef>
          <a:spcPct val="0"/>
        </a:spcBef>
        <a:spcAft>
          <a:spcPct val="0"/>
        </a:spcAft>
        <a:buNone/>
        <a:defRPr sz="1500" b="0" i="0" u="none" kern="1200" baseline="0">
          <a:solidFill>
            <a:schemeClr val="tx1"/>
          </a:solidFill>
          <a:latin typeface="+mn-lt"/>
          <a:ea typeface="+mn-ea"/>
          <a:cs typeface="+mn-cs"/>
        </a:defRPr>
      </a:lvl1pPr>
      <a:lvl2pPr marL="381000" lvl="1"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762000" lvl="2"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143000" lvl="3"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524000" lvl="4"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1905000" lvl="5"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286000" lvl="6"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2667000" lvl="7"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048000" lvl="8" indent="0" algn="l" defTabSz="7620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tags" Target="../tags/tag54.xml"/><Relationship Id="rId8" Type="http://schemas.openxmlformats.org/officeDocument/2006/relationships/tags" Target="../tags/tag53.xml"/><Relationship Id="rId7" Type="http://schemas.openxmlformats.org/officeDocument/2006/relationships/tags" Target="../tags/tag52.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8" Type="http://schemas.openxmlformats.org/officeDocument/2006/relationships/slideLayout" Target="../slideLayouts/slideLayout30.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tags" Target="../tags/tag56.xml"/><Relationship Id="rId10" Type="http://schemas.openxmlformats.org/officeDocument/2006/relationships/tags" Target="../tags/tag55.xml"/><Relationship Id="rId1" Type="http://schemas.openxmlformats.org/officeDocument/2006/relationships/tags" Target="../tags/tag46.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2.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3" Type="http://schemas.openxmlformats.org/officeDocument/2006/relationships/slideLayout" Target="../slideLayouts/slideLayout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tags" Target="../tags/tag66.xml"/></Relationships>
</file>

<file path=ppt/slides/_rels/slide13.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slideLayout" Target="../slideLayouts/slideLayout3.xml"/><Relationship Id="rId6" Type="http://schemas.openxmlformats.org/officeDocument/2006/relationships/themeOverride" Target="../theme/themeOverride2.xml"/><Relationship Id="rId5" Type="http://schemas.openxmlformats.org/officeDocument/2006/relationships/tags" Target="../tags/tag80.xml"/><Relationship Id="rId4" Type="http://schemas.openxmlformats.org/officeDocument/2006/relationships/image" Target="../media/image1.png"/><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image" Target="../media/image5.jpeg"/><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7" Type="http://schemas.openxmlformats.org/officeDocument/2006/relationships/slideLayout" Target="../slideLayouts/slideLayout30.xml"/><Relationship Id="rId16" Type="http://schemas.openxmlformats.org/officeDocument/2006/relationships/tags" Target="../tags/tag95.xml"/><Relationship Id="rId15" Type="http://schemas.openxmlformats.org/officeDocument/2006/relationships/tags" Target="../tags/tag94.xml"/><Relationship Id="rId14" Type="http://schemas.openxmlformats.org/officeDocument/2006/relationships/tags" Target="../tags/tag93.xml"/><Relationship Id="rId13" Type="http://schemas.openxmlformats.org/officeDocument/2006/relationships/tags" Target="../tags/tag92.xml"/><Relationship Id="rId12" Type="http://schemas.openxmlformats.org/officeDocument/2006/relationships/tags" Target="../tags/tag91.xml"/><Relationship Id="rId11" Type="http://schemas.openxmlformats.org/officeDocument/2006/relationships/tags" Target="../tags/tag90.xml"/><Relationship Id="rId10" Type="http://schemas.openxmlformats.org/officeDocument/2006/relationships/tags" Target="../tags/tag89.xml"/><Relationship Id="rId1" Type="http://schemas.openxmlformats.org/officeDocument/2006/relationships/tags" Target="../tags/tag81.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30.xml"/><Relationship Id="rId7" Type="http://schemas.openxmlformats.org/officeDocument/2006/relationships/tags" Target="../tags/tag102.xml"/><Relationship Id="rId6" Type="http://schemas.openxmlformats.org/officeDocument/2006/relationships/tags" Target="../tags/tag101.xml"/><Relationship Id="rId5" Type="http://schemas.openxmlformats.org/officeDocument/2006/relationships/tags" Target="../tags/tag100.xml"/><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s>
</file>

<file path=ppt/slides/_rels/slide16.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4" Type="http://schemas.openxmlformats.org/officeDocument/2006/relationships/slideLayout" Target="../slideLayouts/slideLayout30.xml"/><Relationship Id="rId13" Type="http://schemas.openxmlformats.org/officeDocument/2006/relationships/tags" Target="../tags/tag115.xml"/><Relationship Id="rId12" Type="http://schemas.openxmlformats.org/officeDocument/2006/relationships/tags" Target="../tags/tag114.xml"/><Relationship Id="rId11" Type="http://schemas.openxmlformats.org/officeDocument/2006/relationships/tags" Target="../tags/tag113.xml"/><Relationship Id="rId10" Type="http://schemas.openxmlformats.org/officeDocument/2006/relationships/tags" Target="../tags/tag112.xml"/><Relationship Id="rId1" Type="http://schemas.openxmlformats.org/officeDocument/2006/relationships/tags" Target="../tags/tag103.xml"/></Relationships>
</file>

<file path=ppt/slides/_rels/slide17.xml.rels><?xml version="1.0" encoding="UTF-8" standalone="yes"?>
<Relationships xmlns="http://schemas.openxmlformats.org/package/2006/relationships"><Relationship Id="rId7" Type="http://schemas.openxmlformats.org/officeDocument/2006/relationships/slideLayout" Target="../slideLayouts/slideLayout30.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30.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5" Type="http://schemas.openxmlformats.org/officeDocument/2006/relationships/slideLayout" Target="../slideLayouts/slideLayout30.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3.xml"/><Relationship Id="rId6" Type="http://schemas.openxmlformats.org/officeDocument/2006/relationships/themeOverride" Target="../theme/themeOverride3.xml"/><Relationship Id="rId5" Type="http://schemas.openxmlformats.org/officeDocument/2006/relationships/tags" Target="../tags/tag136.xml"/><Relationship Id="rId4" Type="http://schemas.openxmlformats.org/officeDocument/2006/relationships/image" Target="../media/image1.png"/><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image" Target="../media/image4.jpeg"/></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140.xml"/><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s>
</file>

<file path=ppt/slides/_rels/slide23.xml.rels><?xml version="1.0" encoding="UTF-8" standalone="yes"?>
<Relationships xmlns="http://schemas.openxmlformats.org/package/2006/relationships"><Relationship Id="rId6" Type="http://schemas.openxmlformats.org/officeDocument/2006/relationships/notesSlide" Target="../notesSlides/notesSlide6.xml"/><Relationship Id="rId5" Type="http://schemas.openxmlformats.org/officeDocument/2006/relationships/slideLayout" Target="../slideLayouts/slideLayout19.xml"/><Relationship Id="rId4" Type="http://schemas.openxmlformats.org/officeDocument/2006/relationships/image" Target="../media/image7.svg"/><Relationship Id="rId3" Type="http://schemas.openxmlformats.org/officeDocument/2006/relationships/image" Target="../media/image6.png"/><Relationship Id="rId2" Type="http://schemas.openxmlformats.org/officeDocument/2006/relationships/tags" Target="../tags/tag142.xml"/><Relationship Id="rId1" Type="http://schemas.openxmlformats.org/officeDocument/2006/relationships/tags" Target="../tags/tag141.xml"/></Relationships>
</file>

<file path=ppt/slides/_rels/slide24.xml.rels><?xml version="1.0" encoding="UTF-8" standalone="yes"?>
<Relationships xmlns="http://schemas.openxmlformats.org/package/2006/relationships"><Relationship Id="rId9" Type="http://schemas.openxmlformats.org/officeDocument/2006/relationships/tags" Target="../tags/tag151.xml"/><Relationship Id="rId8" Type="http://schemas.openxmlformats.org/officeDocument/2006/relationships/tags" Target="../tags/tag150.xml"/><Relationship Id="rId7" Type="http://schemas.openxmlformats.org/officeDocument/2006/relationships/tags" Target="../tags/tag149.xml"/><Relationship Id="rId6" Type="http://schemas.openxmlformats.org/officeDocument/2006/relationships/tags" Target="../tags/tag148.xml"/><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4" Type="http://schemas.openxmlformats.org/officeDocument/2006/relationships/slideLayout" Target="../slideLayouts/slideLayout30.xml"/><Relationship Id="rId13" Type="http://schemas.openxmlformats.org/officeDocument/2006/relationships/tags" Target="../tags/tag155.xml"/><Relationship Id="rId12" Type="http://schemas.openxmlformats.org/officeDocument/2006/relationships/tags" Target="../tags/tag154.xml"/><Relationship Id="rId11" Type="http://schemas.openxmlformats.org/officeDocument/2006/relationships/tags" Target="../tags/tag153.xml"/><Relationship Id="rId10" Type="http://schemas.openxmlformats.org/officeDocument/2006/relationships/tags" Target="../tags/tag152.xml"/><Relationship Id="rId1" Type="http://schemas.openxmlformats.org/officeDocument/2006/relationships/tags" Target="../tags/tag143.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30.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 Type="http://schemas.openxmlformats.org/officeDocument/2006/relationships/tags" Target="../tags/tag156.xml"/></Relationships>
</file>

<file path=ppt/slides/_rels/slide26.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7.xml"/><Relationship Id="rId4" Type="http://schemas.openxmlformats.org/officeDocument/2006/relationships/image" Target="../media/image7.svg"/><Relationship Id="rId3" Type="http://schemas.openxmlformats.org/officeDocument/2006/relationships/image" Target="../media/image6.png"/><Relationship Id="rId2" Type="http://schemas.openxmlformats.org/officeDocument/2006/relationships/tags" Target="../tags/tag162.xml"/><Relationship Id="rId1" Type="http://schemas.openxmlformats.org/officeDocument/2006/relationships/tags" Target="../tags/tag161.xml"/></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slideLayout" Target="../slideLayouts/slideLayout7.xml"/><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s>
</file>

<file path=ppt/slides/_rels/slide28.xml.rels><?xml version="1.0" encoding="UTF-8" standalone="yes"?>
<Relationships xmlns="http://schemas.openxmlformats.org/package/2006/relationships"><Relationship Id="rId6" Type="http://schemas.openxmlformats.org/officeDocument/2006/relationships/slideLayout" Target="../slideLayouts/slideLayout30.xml"/><Relationship Id="rId5" Type="http://schemas.openxmlformats.org/officeDocument/2006/relationships/tags" Target="../tags/tag170.xml"/><Relationship Id="rId4" Type="http://schemas.openxmlformats.org/officeDocument/2006/relationships/tags" Target="../tags/tag169.xml"/><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s>
</file>

<file path=ppt/slides/_rels/slide29.xml.rels><?xml version="1.0" encoding="UTF-8" standalone="yes"?>
<Relationships xmlns="http://schemas.openxmlformats.org/package/2006/relationships"><Relationship Id="rId7" Type="http://schemas.openxmlformats.org/officeDocument/2006/relationships/notesSlide" Target="../notesSlides/notesSlide9.xml"/><Relationship Id="rId6"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 Id="rId3" Type="http://schemas.openxmlformats.org/officeDocument/2006/relationships/tags" Target="../tags/tag173.xml"/><Relationship Id="rId2" Type="http://schemas.openxmlformats.org/officeDocument/2006/relationships/tags" Target="../tags/tag172.xml"/><Relationship Id="rId1" Type="http://schemas.openxmlformats.org/officeDocument/2006/relationships/tags" Target="../tags/tag171.xml"/></Relationships>
</file>

<file path=ppt/slides/_rels/slide3.xml.rels><?xml version="1.0" encoding="UTF-8" standalone="yes"?>
<Relationships xmlns="http://schemas.openxmlformats.org/package/2006/relationships"><Relationship Id="rId7" Type="http://schemas.openxmlformats.org/officeDocument/2006/relationships/slideLayout" Target="../slideLayouts/slideLayout19.xml"/><Relationship Id="rId6" Type="http://schemas.openxmlformats.org/officeDocument/2006/relationships/tags" Target="../tags/tag5.xml"/><Relationship Id="rId5" Type="http://schemas.openxmlformats.org/officeDocument/2006/relationships/image" Target="../media/image3.jpeg"/><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7.xml"/><Relationship Id="rId2" Type="http://schemas.openxmlformats.org/officeDocument/2006/relationships/tags" Target="../tags/tag175.xml"/><Relationship Id="rId1" Type="http://schemas.openxmlformats.org/officeDocument/2006/relationships/tags" Target="../tags/tag174.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7.xml"/><Relationship Id="rId2" Type="http://schemas.openxmlformats.org/officeDocument/2006/relationships/tags" Target="../tags/tag177.xml"/><Relationship Id="rId1" Type="http://schemas.openxmlformats.org/officeDocument/2006/relationships/tags" Target="../tags/tag17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78.xml"/></Relationships>
</file>

<file path=ppt/slides/_rels/slide3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7.xml"/><Relationship Id="rId2" Type="http://schemas.openxmlformats.org/officeDocument/2006/relationships/tags" Target="../tags/tag180.xml"/><Relationship Id="rId1" Type="http://schemas.openxmlformats.org/officeDocument/2006/relationships/tags" Target="../tags/tag179.xml"/></Relationships>
</file>

<file path=ppt/slides/_rels/slide35.xml.rels><?xml version="1.0" encoding="UTF-8" standalone="yes"?>
<Relationships xmlns="http://schemas.openxmlformats.org/package/2006/relationships"><Relationship Id="rId8" Type="http://schemas.openxmlformats.org/officeDocument/2006/relationships/notesSlide" Target="../notesSlides/notesSlide15.xml"/><Relationship Id="rId7" Type="http://schemas.openxmlformats.org/officeDocument/2006/relationships/slideLayout" Target="../slideLayouts/slideLayout3.xml"/><Relationship Id="rId6" Type="http://schemas.openxmlformats.org/officeDocument/2006/relationships/themeOverride" Target="../theme/themeOverride4.xml"/><Relationship Id="rId5" Type="http://schemas.openxmlformats.org/officeDocument/2006/relationships/tags" Target="../tags/tag183.xml"/><Relationship Id="rId4" Type="http://schemas.openxmlformats.org/officeDocument/2006/relationships/image" Target="../media/image1.png"/><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84.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85.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87.xml"/><Relationship Id="rId1" Type="http://schemas.openxmlformats.org/officeDocument/2006/relationships/tags" Target="../tags/tag186.xml"/></Relationships>
</file>

<file path=ppt/slides/_rels/slide39.xml.rels><?xml version="1.0" encoding="UTF-8" standalone="yes"?>
<Relationships xmlns="http://schemas.openxmlformats.org/package/2006/relationships"><Relationship Id="rId5" Type="http://schemas.openxmlformats.org/officeDocument/2006/relationships/notesSlide" Target="../notesSlides/notesSlide18.xml"/><Relationship Id="rId4" Type="http://schemas.openxmlformats.org/officeDocument/2006/relationships/slideLayout" Target="../slideLayouts/slideLayout7.xml"/><Relationship Id="rId3" Type="http://schemas.openxmlformats.org/officeDocument/2006/relationships/tags" Target="../tags/tag190.xml"/><Relationship Id="rId2" Type="http://schemas.openxmlformats.org/officeDocument/2006/relationships/tags" Target="../tags/tag189.xml"/><Relationship Id="rId1" Type="http://schemas.openxmlformats.org/officeDocument/2006/relationships/tags" Target="../tags/tag188.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image" Target="../media/image1.png"/><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image" Target="../media/image4.jpeg"/></Relationships>
</file>

<file path=ppt/slides/_rels/slide40.xml.rels><?xml version="1.0" encoding="UTF-8" standalone="yes"?>
<Relationships xmlns="http://schemas.openxmlformats.org/package/2006/relationships"><Relationship Id="rId8" Type="http://schemas.openxmlformats.org/officeDocument/2006/relationships/notesSlide" Target="../notesSlides/notesSlide19.xml"/><Relationship Id="rId7" Type="http://schemas.openxmlformats.org/officeDocument/2006/relationships/slideLayout" Target="../slideLayouts/slideLayout3.xml"/><Relationship Id="rId6" Type="http://schemas.openxmlformats.org/officeDocument/2006/relationships/themeOverride" Target="../theme/themeOverride5.xml"/><Relationship Id="rId5" Type="http://schemas.openxmlformats.org/officeDocument/2006/relationships/tags" Target="../tags/tag193.xml"/><Relationship Id="rId4" Type="http://schemas.openxmlformats.org/officeDocument/2006/relationships/image" Target="../media/image1.png"/><Relationship Id="rId3" Type="http://schemas.openxmlformats.org/officeDocument/2006/relationships/tags" Target="../tags/tag192.xml"/><Relationship Id="rId2" Type="http://schemas.openxmlformats.org/officeDocument/2006/relationships/tags" Target="../tags/tag191.xml"/><Relationship Id="rId1" Type="http://schemas.openxmlformats.org/officeDocument/2006/relationships/image" Target="../media/image4.jpeg"/></Relationships>
</file>

<file path=ppt/slides/_rels/slide41.xml.rels><?xml version="1.0" encoding="UTF-8" standalone="yes"?>
<Relationships xmlns="http://schemas.openxmlformats.org/package/2006/relationships"><Relationship Id="rId5" Type="http://schemas.openxmlformats.org/officeDocument/2006/relationships/notesSlide" Target="../notesSlides/notesSlide20.xml"/><Relationship Id="rId4" Type="http://schemas.openxmlformats.org/officeDocument/2006/relationships/slideLayout" Target="../slideLayouts/slideLayout7.xml"/><Relationship Id="rId3" Type="http://schemas.openxmlformats.org/officeDocument/2006/relationships/tags" Target="../tags/tag196.xml"/><Relationship Id="rId2" Type="http://schemas.openxmlformats.org/officeDocument/2006/relationships/tags" Target="../tags/tag195.xml"/><Relationship Id="rId1" Type="http://schemas.openxmlformats.org/officeDocument/2006/relationships/tags" Target="../tags/tag194.xml"/></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21.xml"/><Relationship Id="rId4" Type="http://schemas.openxmlformats.org/officeDocument/2006/relationships/slideLayout" Target="../slideLayouts/slideLayout7.xml"/><Relationship Id="rId3" Type="http://schemas.openxmlformats.org/officeDocument/2006/relationships/tags" Target="../tags/tag199.xml"/><Relationship Id="rId2" Type="http://schemas.openxmlformats.org/officeDocument/2006/relationships/tags" Target="../tags/tag198.xml"/><Relationship Id="rId1" Type="http://schemas.openxmlformats.org/officeDocument/2006/relationships/tags" Target="../tags/tag197.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9.xml"/><Relationship Id="rId1" Type="http://schemas.openxmlformats.org/officeDocument/2006/relationships/tags" Target="../tags/tag200.xml"/></Relationships>
</file>

<file path=ppt/slides/_rels/slide44.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slideLayout" Target="../slideLayouts/slideLayout7.xml"/><Relationship Id="rId3" Type="http://schemas.openxmlformats.org/officeDocument/2006/relationships/tags" Target="../tags/tag203.xml"/><Relationship Id="rId2" Type="http://schemas.openxmlformats.org/officeDocument/2006/relationships/tags" Target="../tags/tag202.xml"/><Relationship Id="rId1" Type="http://schemas.openxmlformats.org/officeDocument/2006/relationships/tags" Target="../tags/tag201.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4.xml"/></Relationships>
</file>

<file path=ppt/slides/_rels/slide46.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19.xml"/><Relationship Id="rId2" Type="http://schemas.openxmlformats.org/officeDocument/2006/relationships/tags" Target="../tags/tag206.xml"/><Relationship Id="rId1" Type="http://schemas.openxmlformats.org/officeDocument/2006/relationships/tags" Target="../tags/tag205.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08.xml"/><Relationship Id="rId1" Type="http://schemas.openxmlformats.org/officeDocument/2006/relationships/tags" Target="../tags/tag207.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0.xml"/><Relationship Id="rId1" Type="http://schemas.openxmlformats.org/officeDocument/2006/relationships/tags" Target="../tags/tag209.xml"/></Relationships>
</file>

<file path=ppt/slides/_rels/slide49.xml.rels><?xml version="1.0" encoding="UTF-8" standalone="yes"?>
<Relationships xmlns="http://schemas.openxmlformats.org/package/2006/relationships"><Relationship Id="rId4" Type="http://schemas.openxmlformats.org/officeDocument/2006/relationships/notesSlide" Target="../notesSlides/notesSlide24.xml"/><Relationship Id="rId3" Type="http://schemas.openxmlformats.org/officeDocument/2006/relationships/slideLayout" Target="../slideLayouts/slideLayout7.xml"/><Relationship Id="rId2" Type="http://schemas.openxmlformats.org/officeDocument/2006/relationships/tags" Target="../tags/tag212.xml"/><Relationship Id="rId1" Type="http://schemas.openxmlformats.org/officeDocument/2006/relationships/tags" Target="../tags/tag211.xml"/></Relationships>
</file>

<file path=ppt/slides/_rels/slide5.xml.rels><?xml version="1.0" encoding="UTF-8" standalone="yes"?>
<Relationships xmlns="http://schemas.openxmlformats.org/package/2006/relationships"><Relationship Id="rId9" Type="http://schemas.openxmlformats.org/officeDocument/2006/relationships/slideLayout" Target="../slideLayouts/slideLayout30.xml"/><Relationship Id="rId8" Type="http://schemas.microsoft.com/office/2007/relationships/diagramDrawing" Target="../diagrams/drawing1.xml"/><Relationship Id="rId7" Type="http://schemas.openxmlformats.org/officeDocument/2006/relationships/diagramColors" Target="../diagrams/colors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s>
</file>

<file path=ppt/slides/_rels/slide5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215.xml"/><Relationship Id="rId2" Type="http://schemas.openxmlformats.org/officeDocument/2006/relationships/tags" Target="../tags/tag214.xml"/><Relationship Id="rId1" Type="http://schemas.openxmlformats.org/officeDocument/2006/relationships/tags" Target="../tags/tag213.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7.xml"/><Relationship Id="rId1" Type="http://schemas.openxmlformats.org/officeDocument/2006/relationships/tags" Target="../tags/tag216.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9.xml"/><Relationship Id="rId1" Type="http://schemas.openxmlformats.org/officeDocument/2006/relationships/tags" Target="../tags/tag218.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tags" Target="../tags/tag221.xml"/><Relationship Id="rId1" Type="http://schemas.openxmlformats.org/officeDocument/2006/relationships/tags" Target="../tags/tag220.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23.xml"/><Relationship Id="rId1" Type="http://schemas.openxmlformats.org/officeDocument/2006/relationships/tags" Target="../tags/tag222.xml"/></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25.xml"/><Relationship Id="rId1" Type="http://schemas.openxmlformats.org/officeDocument/2006/relationships/tags" Target="../tags/tag224.xml"/></Relationships>
</file>

<file path=ppt/slides/_rels/slide56.xml.rels><?xml version="1.0" encoding="UTF-8" standalone="yes"?>
<Relationships xmlns="http://schemas.openxmlformats.org/package/2006/relationships"><Relationship Id="rId8" Type="http://schemas.openxmlformats.org/officeDocument/2006/relationships/notesSlide" Target="../notesSlides/notesSlide25.xml"/><Relationship Id="rId7" Type="http://schemas.openxmlformats.org/officeDocument/2006/relationships/slideLayout" Target="../slideLayouts/slideLayout3.xml"/><Relationship Id="rId6" Type="http://schemas.openxmlformats.org/officeDocument/2006/relationships/themeOverride" Target="../theme/themeOverride6.xml"/><Relationship Id="rId5" Type="http://schemas.openxmlformats.org/officeDocument/2006/relationships/tags" Target="../tags/tag228.xml"/><Relationship Id="rId4" Type="http://schemas.openxmlformats.org/officeDocument/2006/relationships/image" Target="../media/image1.png"/><Relationship Id="rId3" Type="http://schemas.openxmlformats.org/officeDocument/2006/relationships/tags" Target="../tags/tag227.xml"/><Relationship Id="rId2" Type="http://schemas.openxmlformats.org/officeDocument/2006/relationships/tags" Target="../tags/tag226.xml"/><Relationship Id="rId1" Type="http://schemas.openxmlformats.org/officeDocument/2006/relationships/image" Target="../media/image4.jpeg"/></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0.xml"/><Relationship Id="rId1" Type="http://schemas.openxmlformats.org/officeDocument/2006/relationships/tags" Target="../tags/tag229.xml"/></Relationships>
</file>

<file path=ppt/slides/_rels/slide58.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7.xml"/><Relationship Id="rId2" Type="http://schemas.openxmlformats.org/officeDocument/2006/relationships/tags" Target="../tags/tag232.xml"/><Relationship Id="rId1" Type="http://schemas.openxmlformats.org/officeDocument/2006/relationships/tags" Target="../tags/tag231.xml"/></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34.xml"/><Relationship Id="rId1" Type="http://schemas.openxmlformats.org/officeDocument/2006/relationships/tags" Target="../tags/tag233.xml"/></Relationships>
</file>

<file path=ppt/slides/_rels/slide6.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7" Type="http://schemas.openxmlformats.org/officeDocument/2006/relationships/notesSlide" Target="../notesSlides/notesSlide2.xml"/><Relationship Id="rId26" Type="http://schemas.openxmlformats.org/officeDocument/2006/relationships/slideLayout" Target="../slideLayouts/slideLayout30.xml"/><Relationship Id="rId25" Type="http://schemas.openxmlformats.org/officeDocument/2006/relationships/tags" Target="../tags/tag36.xml"/><Relationship Id="rId24" Type="http://schemas.openxmlformats.org/officeDocument/2006/relationships/tags" Target="../tags/tag35.xml"/><Relationship Id="rId23" Type="http://schemas.openxmlformats.org/officeDocument/2006/relationships/tags" Target="../tags/tag34.xml"/><Relationship Id="rId22" Type="http://schemas.openxmlformats.org/officeDocument/2006/relationships/tags" Target="../tags/tag33.xml"/><Relationship Id="rId21" Type="http://schemas.openxmlformats.org/officeDocument/2006/relationships/tags" Target="../tags/tag32.xml"/><Relationship Id="rId20" Type="http://schemas.openxmlformats.org/officeDocument/2006/relationships/tags" Target="../tags/tag31.xml"/><Relationship Id="rId2" Type="http://schemas.openxmlformats.org/officeDocument/2006/relationships/tags" Target="../tags/tag13.xml"/><Relationship Id="rId19" Type="http://schemas.openxmlformats.org/officeDocument/2006/relationships/tags" Target="../tags/tag30.xml"/><Relationship Id="rId18" Type="http://schemas.openxmlformats.org/officeDocument/2006/relationships/tags" Target="../tags/tag29.xml"/><Relationship Id="rId17" Type="http://schemas.openxmlformats.org/officeDocument/2006/relationships/tags" Target="../tags/tag28.xml"/><Relationship Id="rId16" Type="http://schemas.openxmlformats.org/officeDocument/2006/relationships/tags" Target="../tags/tag27.xml"/><Relationship Id="rId15" Type="http://schemas.openxmlformats.org/officeDocument/2006/relationships/tags" Target="../tags/tag26.xml"/><Relationship Id="rId14" Type="http://schemas.openxmlformats.org/officeDocument/2006/relationships/tags" Target="../tags/tag25.xml"/><Relationship Id="rId13" Type="http://schemas.openxmlformats.org/officeDocument/2006/relationships/tags" Target="../tags/tag24.xml"/><Relationship Id="rId12" Type="http://schemas.openxmlformats.org/officeDocument/2006/relationships/tags" Target="../tags/tag23.xml"/><Relationship Id="rId11" Type="http://schemas.openxmlformats.org/officeDocument/2006/relationships/tags" Target="../tags/tag22.xml"/><Relationship Id="rId10" Type="http://schemas.openxmlformats.org/officeDocument/2006/relationships/tags" Target="../tags/tag21.xml"/><Relationship Id="rId1" Type="http://schemas.openxmlformats.org/officeDocument/2006/relationships/tags" Target="../tags/tag12.xml"/></Relationships>
</file>

<file path=ppt/slides/_rels/slide60.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238.xml"/><Relationship Id="rId3" Type="http://schemas.openxmlformats.org/officeDocument/2006/relationships/tags" Target="../tags/tag237.xml"/><Relationship Id="rId2" Type="http://schemas.openxmlformats.org/officeDocument/2006/relationships/tags" Target="../tags/tag236.xml"/><Relationship Id="rId1" Type="http://schemas.openxmlformats.org/officeDocument/2006/relationships/tags" Target="../tags/tag235.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40.xml"/><Relationship Id="rId1" Type="http://schemas.openxmlformats.org/officeDocument/2006/relationships/tags" Target="../tags/tag239.xml"/></Relationships>
</file>

<file path=ppt/slides/_rels/slide62.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7.xml"/><Relationship Id="rId2" Type="http://schemas.openxmlformats.org/officeDocument/2006/relationships/tags" Target="../tags/tag242.xml"/><Relationship Id="rId1" Type="http://schemas.openxmlformats.org/officeDocument/2006/relationships/tags" Target="../tags/tag241.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44.xml"/><Relationship Id="rId1" Type="http://schemas.openxmlformats.org/officeDocument/2006/relationships/tags" Target="../tags/tag243.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46.xml"/><Relationship Id="rId1" Type="http://schemas.openxmlformats.org/officeDocument/2006/relationships/tags" Target="../tags/tag245.xml"/></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1.png"/><Relationship Id="rId1" Type="http://schemas.openxmlformats.org/officeDocument/2006/relationships/tags" Target="../tags/tag247.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15.xml"/><Relationship Id="rId6" Type="http://schemas.openxmlformats.org/officeDocument/2006/relationships/themeOverride" Target="../theme/themeOverride1.xml"/><Relationship Id="rId5" Type="http://schemas.openxmlformats.org/officeDocument/2006/relationships/tags" Target="../tags/tag39.xml"/><Relationship Id="rId4" Type="http://schemas.openxmlformats.org/officeDocument/2006/relationships/image" Target="../media/image1.png"/><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543"/>
          <p:cNvSpPr/>
          <p:nvPr/>
        </p:nvSpPr>
        <p:spPr>
          <a:xfrm>
            <a:off x="179705" y="1705610"/>
            <a:ext cx="8630920" cy="2566035"/>
          </a:xfrm>
          <a:prstGeom prst="rect">
            <a:avLst/>
          </a:prstGeom>
          <a:solidFill>
            <a:srgbClr val="E46813"/>
          </a:solidFill>
          <a:ln w="9525">
            <a:noFill/>
          </a:ln>
        </p:spPr>
        <p:txBody>
          <a:bodyPr anchor="ctr" anchorCtr="0"/>
          <a:lstStyle/>
          <a:p>
            <a:pPr algn="ctr"/>
            <a:endParaRPr lang="zh-CN" altLang="en-US" dirty="0">
              <a:latin typeface="Calibri" panose="020F0502020204030204" pitchFamily="34" charset="0"/>
              <a:ea typeface="宋体" panose="02010600030101010101" pitchFamily="2" charset="-122"/>
            </a:endParaRPr>
          </a:p>
        </p:txBody>
      </p:sp>
      <p:sp>
        <p:nvSpPr>
          <p:cNvPr id="1049121" name="Rectangle 545"/>
          <p:cNvSpPr/>
          <p:nvPr/>
        </p:nvSpPr>
        <p:spPr>
          <a:xfrm>
            <a:off x="833755" y="2053590"/>
            <a:ext cx="7612380" cy="1595755"/>
          </a:xfrm>
          <a:prstGeom prst="rect">
            <a:avLst/>
          </a:prstGeom>
          <a:noFill/>
          <a:ln w="9525">
            <a:noFill/>
          </a:ln>
        </p:spPr>
        <p:txBody>
          <a:bodyPr anchor="ctr" anchorCtr="0"/>
          <a:lstStyle/>
          <a:p>
            <a:pPr algn="ctr">
              <a:lnSpc>
                <a:spcPts val="4325"/>
              </a:lnSpc>
            </a:pPr>
            <a:r>
              <a:rPr sz="3600" b="1" dirty="0">
                <a:latin typeface="微软雅黑" panose="020B0503020204020204" pitchFamily="34" charset="-122"/>
                <a:ea typeface="微软雅黑" panose="020B0503020204020204" pitchFamily="34" charset="-122"/>
              </a:rPr>
              <a:t>全国法院金融审判工作会议</a:t>
            </a:r>
            <a:endParaRPr sz="3600" b="1" dirty="0">
              <a:latin typeface="微软雅黑" panose="020B0503020204020204" pitchFamily="34" charset="-122"/>
              <a:ea typeface="微软雅黑" panose="020B0503020204020204" pitchFamily="34" charset="-122"/>
            </a:endParaRPr>
          </a:p>
          <a:p>
            <a:pPr algn="ctr">
              <a:lnSpc>
                <a:spcPts val="4325"/>
              </a:lnSpc>
            </a:pPr>
            <a:r>
              <a:rPr sz="3600" b="1" dirty="0">
                <a:latin typeface="微软雅黑" panose="020B0503020204020204" pitchFamily="34" charset="-122"/>
                <a:ea typeface="微软雅黑" panose="020B0503020204020204" pitchFamily="34" charset="-122"/>
              </a:rPr>
              <a:t>若干理念、机制和法律适用问题</a:t>
            </a:r>
            <a:r>
              <a:rPr lang="zh-CN" sz="3600" b="1" dirty="0">
                <a:latin typeface="微软雅黑" panose="020B0503020204020204" pitchFamily="34" charset="-122"/>
                <a:ea typeface="微软雅黑" panose="020B0503020204020204" pitchFamily="34" charset="-122"/>
              </a:rPr>
              <a:t>解析</a:t>
            </a:r>
            <a:endParaRPr lang="zh-CN" sz="3600" b="1" dirty="0">
              <a:latin typeface="微软雅黑" panose="020B0503020204020204" pitchFamily="34" charset="-122"/>
              <a:ea typeface="微软雅黑" panose="020B0503020204020204" pitchFamily="34" charset="-122"/>
            </a:endParaRPr>
          </a:p>
        </p:txBody>
      </p:sp>
      <p:sp>
        <p:nvSpPr>
          <p:cNvPr id="6147" name="Rectangle 547"/>
          <p:cNvSpPr/>
          <p:nvPr/>
        </p:nvSpPr>
        <p:spPr>
          <a:xfrm>
            <a:off x="1259840" y="3721100"/>
            <a:ext cx="6535738" cy="368300"/>
          </a:xfrm>
          <a:prstGeom prst="rect">
            <a:avLst/>
          </a:prstGeom>
          <a:noFill/>
          <a:ln w="9525">
            <a:noFill/>
          </a:ln>
        </p:spPr>
        <p:txBody>
          <a:bodyPr wrap="square" anchor="t" anchorCtr="0">
            <a:spAutoFit/>
          </a:bodyPr>
          <a:lstStyle/>
          <a:p>
            <a:pPr algn="ctr" eaLnBrk="0" hangingPunct="0">
              <a:spcBef>
                <a:spcPct val="50000"/>
              </a:spcBef>
            </a:pPr>
            <a:r>
              <a:rPr lang="zh-CN" altLang="en-US" b="1" dirty="0">
                <a:latin typeface="微软雅黑" panose="020B0503020204020204" pitchFamily="34" charset="-122"/>
                <a:ea typeface="微软雅黑" panose="020B0503020204020204" pitchFamily="34" charset="-122"/>
              </a:rPr>
              <a:t>中豪（贵阳）律师事务所</a:t>
            </a:r>
            <a:r>
              <a:rPr lang="en-US" altLang="zh-CN" b="1" dirty="0">
                <a:latin typeface="微软雅黑" panose="020B0503020204020204" pitchFamily="34" charset="-122"/>
                <a:ea typeface="微软雅黑" panose="020B0503020204020204" pitchFamily="34" charset="-122"/>
              </a:rPr>
              <a:t>      </a:t>
            </a:r>
            <a:r>
              <a:rPr lang="zh-CN" altLang="en-US" b="1" dirty="0">
                <a:latin typeface="微软雅黑" panose="020B0503020204020204" pitchFamily="34" charset="-122"/>
                <a:ea typeface="微软雅黑" panose="020B0503020204020204" pitchFamily="34" charset="-122"/>
              </a:rPr>
              <a:t>张德胜 律师</a:t>
            </a:r>
            <a:endParaRPr lang="zh-CN" altLang="en-US" b="1" dirty="0">
              <a:latin typeface="微软雅黑" panose="020B0503020204020204" pitchFamily="34" charset="-122"/>
              <a:ea typeface="微软雅黑" panose="020B0503020204020204" pitchFamily="34" charset="-122"/>
            </a:endParaRPr>
          </a:p>
        </p:txBody>
      </p:sp>
      <p:sp>
        <p:nvSpPr>
          <p:cNvPr id="6149" name="Rectangle 549"/>
          <p:cNvSpPr/>
          <p:nvPr/>
        </p:nvSpPr>
        <p:spPr>
          <a:xfrm>
            <a:off x="2267903" y="3433763"/>
            <a:ext cx="4932362" cy="296545"/>
          </a:xfrm>
          <a:prstGeom prst="rect">
            <a:avLst/>
          </a:prstGeom>
          <a:noFill/>
          <a:ln w="9525">
            <a:noFill/>
          </a:ln>
        </p:spPr>
        <p:txBody>
          <a:bodyPr anchor="t" anchorCtr="0">
            <a:spAutoFit/>
          </a:bodyPr>
          <a:lstStyle/>
          <a:p>
            <a:pPr algn="ctr">
              <a:lnSpc>
                <a:spcPts val="1600"/>
              </a:lnSpc>
            </a:pPr>
            <a:r>
              <a:rPr lang="en-US" altLang="zh-CN" sz="1200" dirty="0" smtClean="0">
                <a:latin typeface="微软雅黑" panose="020B0503020204020204" pitchFamily="34" charset="-122"/>
                <a:ea typeface="微软雅黑" panose="020B0503020204020204" pitchFamily="34" charset="-122"/>
              </a:rPr>
              <a:t> </a:t>
            </a:r>
            <a:r>
              <a:rPr lang="zh-CN" altLang="en-US" sz="1200" dirty="0" smtClean="0">
                <a:latin typeface="微软雅黑" panose="020B0503020204020204" pitchFamily="34" charset="-122"/>
                <a:ea typeface="微软雅黑" panose="020B0503020204020204" pitchFamily="34" charset="-122"/>
              </a:rPr>
              <a:t> </a:t>
            </a:r>
            <a:endParaRPr lang="zh-CN" altLang="zh-CN" dirty="0">
              <a:latin typeface="Calibri" panose="020F0502020204030204" pitchFamily="34" charset="0"/>
              <a:ea typeface="宋体" panose="02010600030101010101" pitchFamily="2" charset="-122"/>
            </a:endParaRPr>
          </a:p>
        </p:txBody>
      </p:sp>
      <p:pic>
        <p:nvPicPr>
          <p:cNvPr id="3" name="图片 2" descr="深色底使用-横"/>
          <p:cNvPicPr>
            <a:picLocks noChangeAspect="1"/>
          </p:cNvPicPr>
          <p:nvPr/>
        </p:nvPicPr>
        <p:blipFill>
          <a:blip r:embed="rId1"/>
          <a:stretch>
            <a:fillRect/>
          </a:stretch>
        </p:blipFill>
        <p:spPr>
          <a:xfrm>
            <a:off x="6867525" y="193040"/>
            <a:ext cx="1943100" cy="35306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49121"/>
                                        </p:tgtEl>
                                        <p:attrNameLst>
                                          <p:attrName>style.visibility</p:attrName>
                                        </p:attrNameLst>
                                      </p:cBhvr>
                                      <p:to>
                                        <p:strVal val="visible"/>
                                      </p:to>
                                    </p:set>
                                    <p:animEffect filter="">
                                      <p:cBhvr>
                                        <p:cTn id="7" dur="500"/>
                                        <p:tgtEl>
                                          <p:spTgt spid="1049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任意多边形: 形状 11"/>
          <p:cNvSpPr>
            <a:spLocks noChangeAspect="1"/>
          </p:cNvSpPr>
          <p:nvPr>
            <p:custDataLst>
              <p:tags r:id="rId1"/>
            </p:custDataLst>
          </p:nvPr>
        </p:nvSpPr>
        <p:spPr>
          <a:xfrm>
            <a:off x="457200" y="1045660"/>
            <a:ext cx="167164" cy="33956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
        <p:nvSpPr>
          <p:cNvPr id="30" name="任意多边形: 形状 12"/>
          <p:cNvSpPr>
            <a:spLocks noChangeAspect="1"/>
          </p:cNvSpPr>
          <p:nvPr>
            <p:custDataLst>
              <p:tags r:id="rId2"/>
            </p:custDataLst>
          </p:nvPr>
        </p:nvSpPr>
        <p:spPr>
          <a:xfrm>
            <a:off x="679133" y="1045660"/>
            <a:ext cx="167164" cy="33956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175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
        <p:nvSpPr>
          <p:cNvPr id="31" name="矩形 11"/>
          <p:cNvSpPr/>
          <p:nvPr>
            <p:custDataLst>
              <p:tags r:id="rId3"/>
            </p:custDataLst>
          </p:nvPr>
        </p:nvSpPr>
        <p:spPr>
          <a:xfrm>
            <a:off x="1257300" y="883920"/>
            <a:ext cx="7125335" cy="4276090"/>
          </a:xfrm>
          <a:prstGeom prst="rect">
            <a:avLst/>
          </a:prstGeom>
          <a:solidFill>
            <a:schemeClr val="lt1"/>
          </a:solidFill>
          <a:ln w="25400">
            <a:noFill/>
          </a:ln>
          <a:effectLst>
            <a:outerShdw blurRad="50800" dist="76200" dir="5400000" sx="101000" sy="101000" algn="t" rotWithShape="0">
              <a:schemeClr val="dk1">
                <a:alpha val="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350">
              <a:solidFill>
                <a:schemeClr val="lt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3" name="任意多边形: 形状 13"/>
          <p:cNvSpPr>
            <a:spLocks noChangeAspect="1"/>
          </p:cNvSpPr>
          <p:nvPr>
            <p:custDataLst>
              <p:tags r:id="rId4"/>
            </p:custDataLst>
          </p:nvPr>
        </p:nvSpPr>
        <p:spPr>
          <a:xfrm rot="10800000">
            <a:off x="8542020" y="5189987"/>
            <a:ext cx="192405" cy="391001"/>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70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dirty="0">
              <a:solidFill>
                <a:schemeClr val="lt1"/>
              </a:solidFill>
              <a:latin typeface="微软雅黑" panose="020B0503020204020204" pitchFamily="34" charset="-122"/>
              <a:ea typeface="微软雅黑" panose="020B0503020204020204" pitchFamily="34" charset="-122"/>
            </a:endParaRPr>
          </a:p>
        </p:txBody>
      </p:sp>
      <p:sp>
        <p:nvSpPr>
          <p:cNvPr id="34" name="任意多边形: 形状 14"/>
          <p:cNvSpPr>
            <a:spLocks noChangeAspect="1"/>
          </p:cNvSpPr>
          <p:nvPr>
            <p:custDataLst>
              <p:tags r:id="rId5"/>
            </p:custDataLst>
          </p:nvPr>
        </p:nvSpPr>
        <p:spPr>
          <a:xfrm rot="10800000">
            <a:off x="8286750" y="5189987"/>
            <a:ext cx="192405" cy="391001"/>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70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
        <p:nvSpPr>
          <p:cNvPr id="38" name="等腰三角形 37"/>
          <p:cNvSpPr/>
          <p:nvPr>
            <p:custDataLst>
              <p:tags r:id="rId6"/>
            </p:custDataLst>
          </p:nvPr>
        </p:nvSpPr>
        <p:spPr>
          <a:xfrm rot="10800000">
            <a:off x="1944454" y="2349882"/>
            <a:ext cx="429623" cy="212568"/>
          </a:xfrm>
          <a:prstGeom prst="triangl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6" name="任意多边形: 形状 30"/>
          <p:cNvSpPr/>
          <p:nvPr>
            <p:custDataLst>
              <p:tags r:id="rId7"/>
            </p:custDataLst>
          </p:nvPr>
        </p:nvSpPr>
        <p:spPr>
          <a:xfrm>
            <a:off x="1625879" y="1991107"/>
            <a:ext cx="1066774" cy="223523"/>
          </a:xfrm>
          <a:custGeom>
            <a:avLst/>
            <a:gdLst>
              <a:gd name="connsiteX0" fmla="*/ 0 w 1473200"/>
              <a:gd name="connsiteY0" fmla="*/ 0 h 308610"/>
              <a:gd name="connsiteX1" fmla="*/ 485701 w 1473200"/>
              <a:gd name="connsiteY1" fmla="*/ 0 h 308610"/>
              <a:gd name="connsiteX2" fmla="*/ 736600 w 1473200"/>
              <a:gd name="connsiteY2" fmla="*/ 250899 h 308610"/>
              <a:gd name="connsiteX3" fmla="*/ 987499 w 1473200"/>
              <a:gd name="connsiteY3" fmla="*/ 0 h 308610"/>
              <a:gd name="connsiteX4" fmla="*/ 1473200 w 1473200"/>
              <a:gd name="connsiteY4" fmla="*/ 0 h 308610"/>
              <a:gd name="connsiteX5" fmla="*/ 1473200 w 1473200"/>
              <a:gd name="connsiteY5" fmla="*/ 44291 h 308610"/>
              <a:gd name="connsiteX6" fmla="*/ 1005681 w 1473200"/>
              <a:gd name="connsiteY6" fmla="*/ 44291 h 308610"/>
              <a:gd name="connsiteX7" fmla="*/ 1003300 w 1473200"/>
              <a:gd name="connsiteY7" fmla="*/ 41910 h 308610"/>
              <a:gd name="connsiteX8" fmla="*/ 736600 w 1473200"/>
              <a:gd name="connsiteY8" fmla="*/ 308610 h 308610"/>
              <a:gd name="connsiteX9" fmla="*/ 469900 w 1473200"/>
              <a:gd name="connsiteY9" fmla="*/ 41910 h 308610"/>
              <a:gd name="connsiteX10" fmla="*/ 467519 w 1473200"/>
              <a:gd name="connsiteY10" fmla="*/ 44291 h 308610"/>
              <a:gd name="connsiteX11" fmla="*/ 0 w 1473200"/>
              <a:gd name="connsiteY11" fmla="*/ 44291 h 308610"/>
              <a:gd name="connsiteX0-1" fmla="*/ 0 w 1473200"/>
              <a:gd name="connsiteY0-2" fmla="*/ 0 h 308610"/>
              <a:gd name="connsiteX1-3" fmla="*/ 485701 w 1473200"/>
              <a:gd name="connsiteY1-4" fmla="*/ 0 h 308610"/>
              <a:gd name="connsiteX2-5" fmla="*/ 736600 w 1473200"/>
              <a:gd name="connsiteY2-6" fmla="*/ 250899 h 308610"/>
              <a:gd name="connsiteX3-7" fmla="*/ 987499 w 1473200"/>
              <a:gd name="connsiteY3-8" fmla="*/ 0 h 308610"/>
              <a:gd name="connsiteX4-9" fmla="*/ 1473200 w 1473200"/>
              <a:gd name="connsiteY4-10" fmla="*/ 0 h 308610"/>
              <a:gd name="connsiteX5-11" fmla="*/ 1473200 w 1473200"/>
              <a:gd name="connsiteY5-12" fmla="*/ 44291 h 308610"/>
              <a:gd name="connsiteX6-13" fmla="*/ 1005681 w 1473200"/>
              <a:gd name="connsiteY6-14" fmla="*/ 44291 h 308610"/>
              <a:gd name="connsiteX7-15" fmla="*/ 1003300 w 1473200"/>
              <a:gd name="connsiteY7-16" fmla="*/ 41910 h 308610"/>
              <a:gd name="connsiteX8-17" fmla="*/ 736600 w 1473200"/>
              <a:gd name="connsiteY8-18" fmla="*/ 308610 h 308610"/>
              <a:gd name="connsiteX9-19" fmla="*/ 469900 w 1473200"/>
              <a:gd name="connsiteY9-20" fmla="*/ 41910 h 308610"/>
              <a:gd name="connsiteX10-21" fmla="*/ 0 w 1473200"/>
              <a:gd name="connsiteY10-22" fmla="*/ 44291 h 308610"/>
              <a:gd name="connsiteX11-23" fmla="*/ 0 w 1473200"/>
              <a:gd name="connsiteY11-24" fmla="*/ 0 h 308610"/>
              <a:gd name="connsiteX0-25" fmla="*/ 0 w 1473200"/>
              <a:gd name="connsiteY0-26" fmla="*/ 0 h 308610"/>
              <a:gd name="connsiteX1-27" fmla="*/ 485701 w 1473200"/>
              <a:gd name="connsiteY1-28" fmla="*/ 0 h 308610"/>
              <a:gd name="connsiteX2-29" fmla="*/ 736600 w 1473200"/>
              <a:gd name="connsiteY2-30" fmla="*/ 250899 h 308610"/>
              <a:gd name="connsiteX3-31" fmla="*/ 987499 w 1473200"/>
              <a:gd name="connsiteY3-32" fmla="*/ 0 h 308610"/>
              <a:gd name="connsiteX4-33" fmla="*/ 1473200 w 1473200"/>
              <a:gd name="connsiteY4-34" fmla="*/ 0 h 308610"/>
              <a:gd name="connsiteX5-35" fmla="*/ 1473200 w 1473200"/>
              <a:gd name="connsiteY5-36" fmla="*/ 44291 h 308610"/>
              <a:gd name="connsiteX6-37" fmla="*/ 1005681 w 1473200"/>
              <a:gd name="connsiteY6-38" fmla="*/ 44291 h 308610"/>
              <a:gd name="connsiteX7-39" fmla="*/ 736600 w 1473200"/>
              <a:gd name="connsiteY7-40" fmla="*/ 308610 h 308610"/>
              <a:gd name="connsiteX8-41" fmla="*/ 469900 w 1473200"/>
              <a:gd name="connsiteY8-42" fmla="*/ 41910 h 308610"/>
              <a:gd name="connsiteX9-43" fmla="*/ 0 w 1473200"/>
              <a:gd name="connsiteY9-44" fmla="*/ 44291 h 308610"/>
              <a:gd name="connsiteX10-45" fmla="*/ 0 w 1473200"/>
              <a:gd name="connsiteY10-46" fmla="*/ 0 h 30861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1473200" h="308610">
                <a:moveTo>
                  <a:pt x="0" y="0"/>
                </a:moveTo>
                <a:lnTo>
                  <a:pt x="485701" y="0"/>
                </a:lnTo>
                <a:lnTo>
                  <a:pt x="736600" y="250899"/>
                </a:lnTo>
                <a:lnTo>
                  <a:pt x="987499" y="0"/>
                </a:lnTo>
                <a:lnTo>
                  <a:pt x="1473200" y="0"/>
                </a:lnTo>
                <a:lnTo>
                  <a:pt x="1473200" y="44291"/>
                </a:lnTo>
                <a:lnTo>
                  <a:pt x="1005681" y="44291"/>
                </a:lnTo>
                <a:lnTo>
                  <a:pt x="736600" y="308610"/>
                </a:lnTo>
                <a:lnTo>
                  <a:pt x="469900" y="41910"/>
                </a:lnTo>
                <a:lnTo>
                  <a:pt x="0" y="44291"/>
                </a:lnTo>
                <a:lnTo>
                  <a:pt x="0" y="0"/>
                </a:lnTo>
                <a:close/>
              </a:path>
            </a:pathLst>
          </a:custGeom>
          <a:solidFill>
            <a:schemeClr val="accent1"/>
          </a:solidFill>
          <a:ln>
            <a:solidFill>
              <a:schemeClr val="accent1">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350"/>
          </a:p>
        </p:txBody>
      </p:sp>
      <p:sp>
        <p:nvSpPr>
          <p:cNvPr id="32" name="文本框 31"/>
          <p:cNvSpPr txBox="1"/>
          <p:nvPr>
            <p:custDataLst>
              <p:tags r:id="rId8"/>
            </p:custDataLst>
          </p:nvPr>
        </p:nvSpPr>
        <p:spPr>
          <a:xfrm>
            <a:off x="1871348" y="1450416"/>
            <a:ext cx="575837" cy="477431"/>
          </a:xfrm>
          <a:prstGeom prst="rect">
            <a:avLst/>
          </a:prstGeom>
          <a:noFill/>
          <a:ln w="19050">
            <a:noFill/>
          </a:ln>
        </p:spPr>
        <p:txBody>
          <a:bodyPr wrap="square" lIns="0" tIns="0" rIns="0" bIns="0" rtlCol="0" anchor="ctr" anchorCtr="0">
            <a:normAutofit fontScale="6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spcBef>
                <a:spcPts val="0"/>
              </a:spcBef>
              <a:spcAft>
                <a:spcPts val="0"/>
              </a:spcAft>
            </a:pPr>
            <a:r>
              <a:rPr lang="en-US" altLang="zh-CN" sz="3000" b="1" spc="300" dirty="0">
                <a:solidFill>
                  <a:schemeClr val="dk1">
                    <a:lumMod val="85000"/>
                    <a:lumOff val="15000"/>
                  </a:schemeClr>
                </a:solidFill>
                <a:latin typeface="Arial" panose="020B0604020202020204" pitchFamily="34" charset="0"/>
                <a:cs typeface="Arial" panose="020B0604020202020204" pitchFamily="34" charset="0"/>
              </a:rPr>
              <a:t>01</a:t>
            </a:r>
            <a:endParaRPr lang="en-US" altLang="zh-CN" sz="3000" b="1" spc="300" dirty="0">
              <a:solidFill>
                <a:schemeClr val="dk1">
                  <a:lumMod val="85000"/>
                  <a:lumOff val="15000"/>
                </a:schemeClr>
              </a:solidFill>
              <a:latin typeface="Arial" panose="020B0604020202020204" pitchFamily="34" charset="0"/>
              <a:cs typeface="Arial" panose="020B0604020202020204" pitchFamily="34" charset="0"/>
            </a:endParaRPr>
          </a:p>
        </p:txBody>
      </p:sp>
      <p:sp>
        <p:nvSpPr>
          <p:cNvPr id="7" name="文本框 5"/>
          <p:cNvSpPr txBox="1"/>
          <p:nvPr>
            <p:custDataLst>
              <p:tags r:id="rId9"/>
            </p:custDataLst>
          </p:nvPr>
        </p:nvSpPr>
        <p:spPr>
          <a:xfrm>
            <a:off x="2883475" y="1677223"/>
            <a:ext cx="4439064" cy="1027689"/>
          </a:xfrm>
          <a:prstGeom prst="rect">
            <a:avLst/>
          </a:prstGeom>
          <a:noFill/>
        </p:spPr>
        <p:txBody>
          <a:bodyPr vert="horz" wrap="square" lIns="67500" tIns="35100" rIns="67500" bIns="35100"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buNone/>
            </a:pPr>
            <a:r>
              <a:rPr lang="en-US" altLang="zh-CN" strike="noStrike" spc="40">
                <a:solidFill>
                  <a:schemeClr val="dk1">
                    <a:lumMod val="85000"/>
                    <a:lumOff val="15000"/>
                  </a:schemeClr>
                </a:solidFill>
                <a:latin typeface="Arial" panose="020B0604020202020204" pitchFamily="34" charset="0"/>
                <a:ea typeface="微软雅黑" panose="020B0503020204020204" pitchFamily="34" charset="-122"/>
              </a:rPr>
              <a:t>厦门中院、思明法院和人行中心支行、银保监局、证监局、金融监督局共同搭建全国首个实体化运行的金融司法联合平台——厦门金融司法协同中心，80余人集中办公，一站式处理全市金融纠纷，庭外调解与法院审理衔接，调、审、执衔接。</a:t>
            </a:r>
            <a:endParaRPr lang="en-US" altLang="zh-CN" strike="noStrike" spc="40">
              <a:solidFill>
                <a:schemeClr val="dk1">
                  <a:lumMod val="85000"/>
                  <a:lumOff val="15000"/>
                </a:schemeClr>
              </a:solidFill>
              <a:latin typeface="Arial" panose="020B0604020202020204" pitchFamily="34" charset="0"/>
              <a:ea typeface="微软雅黑" panose="020B0503020204020204" pitchFamily="34" charset="-122"/>
            </a:endParaRPr>
          </a:p>
        </p:txBody>
      </p:sp>
      <p:sp>
        <p:nvSpPr>
          <p:cNvPr id="13" name="等腰三角形 12"/>
          <p:cNvSpPr/>
          <p:nvPr>
            <p:custDataLst>
              <p:tags r:id="rId10"/>
            </p:custDataLst>
          </p:nvPr>
        </p:nvSpPr>
        <p:spPr>
          <a:xfrm rot="10800000">
            <a:off x="1872699" y="4319015"/>
            <a:ext cx="429623" cy="212568"/>
          </a:xfrm>
          <a:prstGeom prst="triangl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任意多边形: 形状 30"/>
          <p:cNvSpPr/>
          <p:nvPr>
            <p:custDataLst>
              <p:tags r:id="rId11"/>
            </p:custDataLst>
          </p:nvPr>
        </p:nvSpPr>
        <p:spPr>
          <a:xfrm>
            <a:off x="1554124" y="3960240"/>
            <a:ext cx="1066774" cy="223523"/>
          </a:xfrm>
          <a:custGeom>
            <a:avLst/>
            <a:gdLst>
              <a:gd name="connsiteX0" fmla="*/ 0 w 1473200"/>
              <a:gd name="connsiteY0" fmla="*/ 0 h 308610"/>
              <a:gd name="connsiteX1" fmla="*/ 485701 w 1473200"/>
              <a:gd name="connsiteY1" fmla="*/ 0 h 308610"/>
              <a:gd name="connsiteX2" fmla="*/ 736600 w 1473200"/>
              <a:gd name="connsiteY2" fmla="*/ 250899 h 308610"/>
              <a:gd name="connsiteX3" fmla="*/ 987499 w 1473200"/>
              <a:gd name="connsiteY3" fmla="*/ 0 h 308610"/>
              <a:gd name="connsiteX4" fmla="*/ 1473200 w 1473200"/>
              <a:gd name="connsiteY4" fmla="*/ 0 h 308610"/>
              <a:gd name="connsiteX5" fmla="*/ 1473200 w 1473200"/>
              <a:gd name="connsiteY5" fmla="*/ 44291 h 308610"/>
              <a:gd name="connsiteX6" fmla="*/ 1005681 w 1473200"/>
              <a:gd name="connsiteY6" fmla="*/ 44291 h 308610"/>
              <a:gd name="connsiteX7" fmla="*/ 1003300 w 1473200"/>
              <a:gd name="connsiteY7" fmla="*/ 41910 h 308610"/>
              <a:gd name="connsiteX8" fmla="*/ 736600 w 1473200"/>
              <a:gd name="connsiteY8" fmla="*/ 308610 h 308610"/>
              <a:gd name="connsiteX9" fmla="*/ 469900 w 1473200"/>
              <a:gd name="connsiteY9" fmla="*/ 41910 h 308610"/>
              <a:gd name="connsiteX10" fmla="*/ 467519 w 1473200"/>
              <a:gd name="connsiteY10" fmla="*/ 44291 h 308610"/>
              <a:gd name="connsiteX11" fmla="*/ 0 w 1473200"/>
              <a:gd name="connsiteY11" fmla="*/ 44291 h 308610"/>
              <a:gd name="connsiteX0-1" fmla="*/ 0 w 1473200"/>
              <a:gd name="connsiteY0-2" fmla="*/ 0 h 308610"/>
              <a:gd name="connsiteX1-3" fmla="*/ 485701 w 1473200"/>
              <a:gd name="connsiteY1-4" fmla="*/ 0 h 308610"/>
              <a:gd name="connsiteX2-5" fmla="*/ 736600 w 1473200"/>
              <a:gd name="connsiteY2-6" fmla="*/ 250899 h 308610"/>
              <a:gd name="connsiteX3-7" fmla="*/ 987499 w 1473200"/>
              <a:gd name="connsiteY3-8" fmla="*/ 0 h 308610"/>
              <a:gd name="connsiteX4-9" fmla="*/ 1473200 w 1473200"/>
              <a:gd name="connsiteY4-10" fmla="*/ 0 h 308610"/>
              <a:gd name="connsiteX5-11" fmla="*/ 1473200 w 1473200"/>
              <a:gd name="connsiteY5-12" fmla="*/ 44291 h 308610"/>
              <a:gd name="connsiteX6-13" fmla="*/ 1005681 w 1473200"/>
              <a:gd name="connsiteY6-14" fmla="*/ 44291 h 308610"/>
              <a:gd name="connsiteX7-15" fmla="*/ 1003300 w 1473200"/>
              <a:gd name="connsiteY7-16" fmla="*/ 41910 h 308610"/>
              <a:gd name="connsiteX8-17" fmla="*/ 736600 w 1473200"/>
              <a:gd name="connsiteY8-18" fmla="*/ 308610 h 308610"/>
              <a:gd name="connsiteX9-19" fmla="*/ 469900 w 1473200"/>
              <a:gd name="connsiteY9-20" fmla="*/ 41910 h 308610"/>
              <a:gd name="connsiteX10-21" fmla="*/ 0 w 1473200"/>
              <a:gd name="connsiteY10-22" fmla="*/ 44291 h 308610"/>
              <a:gd name="connsiteX11-23" fmla="*/ 0 w 1473200"/>
              <a:gd name="connsiteY11-24" fmla="*/ 0 h 308610"/>
              <a:gd name="connsiteX0-25" fmla="*/ 0 w 1473200"/>
              <a:gd name="connsiteY0-26" fmla="*/ 0 h 308610"/>
              <a:gd name="connsiteX1-27" fmla="*/ 485701 w 1473200"/>
              <a:gd name="connsiteY1-28" fmla="*/ 0 h 308610"/>
              <a:gd name="connsiteX2-29" fmla="*/ 736600 w 1473200"/>
              <a:gd name="connsiteY2-30" fmla="*/ 250899 h 308610"/>
              <a:gd name="connsiteX3-31" fmla="*/ 987499 w 1473200"/>
              <a:gd name="connsiteY3-32" fmla="*/ 0 h 308610"/>
              <a:gd name="connsiteX4-33" fmla="*/ 1473200 w 1473200"/>
              <a:gd name="connsiteY4-34" fmla="*/ 0 h 308610"/>
              <a:gd name="connsiteX5-35" fmla="*/ 1473200 w 1473200"/>
              <a:gd name="connsiteY5-36" fmla="*/ 44291 h 308610"/>
              <a:gd name="connsiteX6-37" fmla="*/ 1005681 w 1473200"/>
              <a:gd name="connsiteY6-38" fmla="*/ 44291 h 308610"/>
              <a:gd name="connsiteX7-39" fmla="*/ 736600 w 1473200"/>
              <a:gd name="connsiteY7-40" fmla="*/ 308610 h 308610"/>
              <a:gd name="connsiteX8-41" fmla="*/ 469900 w 1473200"/>
              <a:gd name="connsiteY8-42" fmla="*/ 41910 h 308610"/>
              <a:gd name="connsiteX9-43" fmla="*/ 0 w 1473200"/>
              <a:gd name="connsiteY9-44" fmla="*/ 44291 h 308610"/>
              <a:gd name="connsiteX10-45" fmla="*/ 0 w 1473200"/>
              <a:gd name="connsiteY10-46" fmla="*/ 0 h 30861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Lst>
            <a:rect l="l" t="t" r="r" b="b"/>
            <a:pathLst>
              <a:path w="1473200" h="308610">
                <a:moveTo>
                  <a:pt x="0" y="0"/>
                </a:moveTo>
                <a:lnTo>
                  <a:pt x="485701" y="0"/>
                </a:lnTo>
                <a:lnTo>
                  <a:pt x="736600" y="250899"/>
                </a:lnTo>
                <a:lnTo>
                  <a:pt x="987499" y="0"/>
                </a:lnTo>
                <a:lnTo>
                  <a:pt x="1473200" y="0"/>
                </a:lnTo>
                <a:lnTo>
                  <a:pt x="1473200" y="44291"/>
                </a:lnTo>
                <a:lnTo>
                  <a:pt x="1005681" y="44291"/>
                </a:lnTo>
                <a:lnTo>
                  <a:pt x="736600" y="308610"/>
                </a:lnTo>
                <a:lnTo>
                  <a:pt x="469900" y="41910"/>
                </a:lnTo>
                <a:lnTo>
                  <a:pt x="0" y="44291"/>
                </a:lnTo>
                <a:lnTo>
                  <a:pt x="0" y="0"/>
                </a:lnTo>
                <a:close/>
              </a:path>
            </a:pathLst>
          </a:custGeom>
          <a:solidFill>
            <a:schemeClr val="accent1"/>
          </a:solidFill>
          <a:ln>
            <a:solidFill>
              <a:schemeClr val="accent1">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350"/>
          </a:p>
        </p:txBody>
      </p:sp>
      <p:sp>
        <p:nvSpPr>
          <p:cNvPr id="17" name="文本框 16"/>
          <p:cNvSpPr txBox="1"/>
          <p:nvPr>
            <p:custDataLst>
              <p:tags r:id="rId12"/>
            </p:custDataLst>
          </p:nvPr>
        </p:nvSpPr>
        <p:spPr>
          <a:xfrm>
            <a:off x="1799593" y="3491304"/>
            <a:ext cx="575837" cy="477431"/>
          </a:xfrm>
          <a:prstGeom prst="rect">
            <a:avLst/>
          </a:prstGeom>
          <a:noFill/>
          <a:ln w="19050">
            <a:noFill/>
          </a:ln>
        </p:spPr>
        <p:txBody>
          <a:bodyPr wrap="square" lIns="0" tIns="0" rIns="0" bIns="0" rtlCol="0" anchor="ctr" anchorCtr="0">
            <a:normAutofit fontScale="6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spcBef>
                <a:spcPts val="0"/>
              </a:spcBef>
              <a:spcAft>
                <a:spcPts val="0"/>
              </a:spcAft>
            </a:pPr>
            <a:r>
              <a:rPr lang="en-US" altLang="zh-CN" sz="3000" b="1" spc="300" dirty="0">
                <a:solidFill>
                  <a:schemeClr val="dk1">
                    <a:lumMod val="85000"/>
                    <a:lumOff val="15000"/>
                  </a:schemeClr>
                </a:solidFill>
                <a:latin typeface="Arial" panose="020B0604020202020204" pitchFamily="34" charset="0"/>
                <a:cs typeface="Arial" panose="020B0604020202020204" pitchFamily="34" charset="0"/>
              </a:rPr>
              <a:t>02</a:t>
            </a:r>
            <a:endParaRPr lang="en-US" altLang="zh-CN" sz="3000" b="1" spc="300" dirty="0">
              <a:solidFill>
                <a:schemeClr val="dk1">
                  <a:lumMod val="85000"/>
                  <a:lumOff val="15000"/>
                </a:schemeClr>
              </a:solidFill>
              <a:latin typeface="Arial" panose="020B0604020202020204" pitchFamily="34" charset="0"/>
              <a:cs typeface="Arial" panose="020B0604020202020204" pitchFamily="34" charset="0"/>
            </a:endParaRPr>
          </a:p>
        </p:txBody>
      </p:sp>
      <p:sp>
        <p:nvSpPr>
          <p:cNvPr id="18" name="文本框 17"/>
          <p:cNvSpPr txBox="1"/>
          <p:nvPr>
            <p:custDataLst>
              <p:tags r:id="rId13"/>
            </p:custDataLst>
          </p:nvPr>
        </p:nvSpPr>
        <p:spPr>
          <a:xfrm>
            <a:off x="2883475" y="3646358"/>
            <a:ext cx="4439064" cy="1027689"/>
          </a:xfrm>
          <a:prstGeom prst="rect">
            <a:avLst/>
          </a:prstGeom>
          <a:noFill/>
        </p:spPr>
        <p:txBody>
          <a:bodyPr vert="horz" wrap="square" lIns="67500" tIns="35100" rIns="67500" bIns="35100" rtlCol="0"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buNone/>
            </a:pPr>
            <a:r>
              <a:rPr lang="en-US" altLang="zh-CN" strike="noStrike" spc="90">
                <a:solidFill>
                  <a:schemeClr val="dk1">
                    <a:lumMod val="85000"/>
                    <a:lumOff val="15000"/>
                  </a:schemeClr>
                </a:solidFill>
                <a:latin typeface="Arial" panose="020B0604020202020204" pitchFamily="34" charset="0"/>
                <a:ea typeface="微软雅黑" panose="020B0503020204020204" pitchFamily="34" charset="-122"/>
              </a:rPr>
              <a:t>山东法院“金融云庭智审”平台，实行“区块链+要素式审理”的智能化模式，将银行内部管理平台与法院网上办案系统直接打通。</a:t>
            </a:r>
            <a:endParaRPr lang="en-US" altLang="zh-CN" strike="noStrike" spc="90">
              <a:solidFill>
                <a:schemeClr val="dk1">
                  <a:lumMod val="85000"/>
                  <a:lumOff val="15000"/>
                </a:schemeClr>
              </a:solidFill>
              <a:latin typeface="Arial" panose="020B0604020202020204" pitchFamily="34" charset="0"/>
              <a:ea typeface="微软雅黑" panose="020B0503020204020204" pitchFamily="34" charset="-122"/>
            </a:endParaRPr>
          </a:p>
        </p:txBody>
      </p:sp>
      <p:sp>
        <p:nvSpPr>
          <p:cNvPr id="3" name="Rectangle 601"/>
          <p:cNvSpPr/>
          <p:nvPr>
            <p:custDataLst>
              <p:tags r:id="rId14"/>
            </p:custDataLst>
          </p:nvPr>
        </p:nvSpPr>
        <p:spPr>
          <a:xfrm flipV="1">
            <a:off x="0" y="-53975"/>
            <a:ext cx="9175750" cy="757555"/>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5" name="文本框 4"/>
          <p:cNvSpPr txBox="1"/>
          <p:nvPr>
            <p:custDataLst>
              <p:tags r:id="rId15"/>
            </p:custDataLst>
          </p:nvPr>
        </p:nvSpPr>
        <p:spPr>
          <a:xfrm>
            <a:off x="899795" y="112636"/>
            <a:ext cx="6172248" cy="507364"/>
          </a:xfrm>
          <a:prstGeom prst="rect">
            <a:avLst/>
          </a:prstGeom>
          <a:noFill/>
        </p:spPr>
        <p:txBody>
          <a:bodyPr wrap="square" lIns="47625" tIns="19050" rIns="47625" bIns="19050" rtlCol="0" anchor="ctr" anchorCtr="0">
            <a:normAutofit fontScale="90000"/>
          </a:bodyPr>
          <a:p>
            <a:pPr marL="0" indent="0" algn="ctr">
              <a:lnSpc>
                <a:spcPct val="100000"/>
              </a:lnSpc>
              <a:spcBef>
                <a:spcPts val="0"/>
              </a:spcBef>
              <a:spcAft>
                <a:spcPts val="0"/>
              </a:spcAft>
              <a:buSzPct val="100000"/>
              <a:buNone/>
            </a:pPr>
            <a:r>
              <a:rPr lang="zh-CN" altLang="en-US" sz="3110" b="1" strike="noStrike" spc="140">
                <a:solidFill>
                  <a:schemeClr val="bg1"/>
                </a:solidFill>
                <a:uFillTx/>
                <a:latin typeface="微软雅黑" panose="020B0503020204020204" pitchFamily="34" charset="-122"/>
                <a:ea typeface="微软雅黑" panose="020B0503020204020204" pitchFamily="34" charset="-122"/>
              </a:rPr>
              <a:t>实践中已有法院的创新做法</a:t>
            </a:r>
            <a:endParaRPr lang="zh-CN" altLang="en-US" sz="3110" b="1" strike="noStrike" spc="140">
              <a:solidFill>
                <a:schemeClr val="bg1"/>
              </a:solidFill>
              <a:uFillTx/>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custDataLst>
              <p:tags r:id="rId16"/>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ustDataLst>
      <p:tags r:id="rId17"/>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467360" y="1289685"/>
            <a:ext cx="8114665" cy="3965575"/>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nvSpPr>
        <p:spPr>
          <a:xfrm>
            <a:off x="845820" y="1129665"/>
            <a:ext cx="7201535" cy="1979930"/>
          </a:xfrm>
          <a:prstGeom prst="rect">
            <a:avLst/>
          </a:prstGeom>
          <a:noFill/>
        </p:spPr>
        <p:txBody>
          <a:bodyPr wrap="square" rtlCol="0">
            <a:noAutofit/>
          </a:bodyPr>
          <a:p>
            <a:pPr algn="l"/>
            <a:r>
              <a:rPr lang="en-US" altLang="zh-CN" sz="2000">
                <a:solidFill>
                  <a:schemeClr val="tx1"/>
                </a:solidFill>
              </a:rPr>
              <a:t>   </a:t>
            </a:r>
            <a:endParaRPr lang="en-US" altLang="zh-CN" sz="2000">
              <a:solidFill>
                <a:schemeClr val="tx1"/>
              </a:solidFill>
            </a:endParaRPr>
          </a:p>
          <a:p>
            <a:pPr indent="508000" algn="l">
              <a:lnSpc>
                <a:spcPct val="150000"/>
              </a:lnSpc>
              <a:buClrTx/>
              <a:buSzTx/>
              <a:buFontTx/>
              <a:extLst>
                <a:ext uri="{35155182-B16C-46BC-9424-99874614C6A1}">
                  <wpsdc:indentchars xmlns:wpsdc="http://www.wps.cn/officeDocument/2017/drawingmlCustomData" val="200" checksum="282533468"/>
                </a:ext>
              </a:extLst>
            </a:pPr>
            <a:r>
              <a:rPr sz="2000">
                <a:solidFill>
                  <a:schemeClr val="tx1"/>
                </a:solidFill>
              </a:rPr>
              <a:t>在金融案件民、行、刑交叉日益突出的情况下，推进建立跨部门、跨审判庭的协调工作机制十分必要。跨部门的协调机制建设，重在协调解决民刑交叉案件的程序选择和事实查明问题，重在协调解决多头查封、重复查封、相互掣肘问题，提高司法的可预期性和公信力。跨审判庭的协调机制建设，重在协调解决民事与刑事、民事与行政交叉案件的关联性、交叉性法律适用问题，对同一法律问题形成共识，疏通堵点，破解难点。</a:t>
            </a:r>
            <a:endParaRPr sz="2000">
              <a:solidFill>
                <a:schemeClr val="tx1"/>
              </a:solidFill>
            </a:endParaRPr>
          </a:p>
        </p:txBody>
      </p:sp>
      <p:sp>
        <p:nvSpPr>
          <p:cNvPr id="7" name="Rectangle 601"/>
          <p:cNvSpPr/>
          <p:nvPr>
            <p:custDataLst>
              <p:tags r:id="rId2"/>
            </p:custDataLst>
          </p:nvPr>
        </p:nvSpPr>
        <p:spPr>
          <a:xfrm flipV="1">
            <a:off x="635" y="-22860"/>
            <a:ext cx="9175750" cy="1061085"/>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8" name="Rectangle 603"/>
          <p:cNvSpPr/>
          <p:nvPr>
            <p:custDataLst>
              <p:tags r:id="rId3"/>
            </p:custDataLst>
          </p:nvPr>
        </p:nvSpPr>
        <p:spPr>
          <a:xfrm>
            <a:off x="-36830" y="121285"/>
            <a:ext cx="9090660" cy="890905"/>
          </a:xfrm>
          <a:prstGeom prst="rect">
            <a:avLst/>
          </a:prstGeom>
          <a:noFill/>
          <a:ln w="9525">
            <a:noFill/>
          </a:ln>
        </p:spPr>
        <p:txBody>
          <a:bodyPr wrap="square" anchor="t" anchorCtr="0">
            <a:noAutofit/>
          </a:bodyPr>
          <a:p>
            <a:pPr algn="ctr" eaLnBrk="0" hangingPunct="0">
              <a:lnSpc>
                <a:spcPts val="3000"/>
              </a:lnSpc>
              <a:spcBef>
                <a:spcPts val="0"/>
              </a:spcBef>
            </a:pPr>
            <a:r>
              <a:rPr lang="zh-CN" altLang="en-US" sz="2400" b="1" dirty="0">
                <a:solidFill>
                  <a:schemeClr val="bg1"/>
                </a:solidFill>
                <a:latin typeface="微软雅黑" panose="020B0503020204020204" pitchFamily="34" charset="-122"/>
                <a:ea typeface="微软雅黑" panose="020B0503020204020204" pitchFamily="34" charset="-122"/>
                <a:sym typeface="+mn-ea"/>
              </a:rPr>
              <a:t>三、推动建立司法机关之间、人民法院刑事、民事、</a:t>
            </a:r>
            <a:endParaRPr lang="zh-CN" altLang="en-US" sz="2400" b="1" dirty="0">
              <a:solidFill>
                <a:schemeClr val="bg1"/>
              </a:solidFill>
              <a:latin typeface="微软雅黑" panose="020B0503020204020204" pitchFamily="34" charset="-122"/>
              <a:ea typeface="微软雅黑" panose="020B0503020204020204" pitchFamily="34" charset="-122"/>
              <a:sym typeface="+mn-ea"/>
            </a:endParaRPr>
          </a:p>
          <a:p>
            <a:pPr algn="ctr" eaLnBrk="0" hangingPunct="0">
              <a:lnSpc>
                <a:spcPts val="3000"/>
              </a:lnSpc>
              <a:spcBef>
                <a:spcPts val="0"/>
              </a:spcBef>
            </a:pPr>
            <a:r>
              <a:rPr lang="zh-CN" altLang="en-US" sz="2400" b="1" dirty="0">
                <a:solidFill>
                  <a:schemeClr val="bg1"/>
                </a:solidFill>
                <a:latin typeface="微软雅黑" panose="020B0503020204020204" pitchFamily="34" charset="-122"/>
                <a:ea typeface="微软雅黑" panose="020B0503020204020204" pitchFamily="34" charset="-122"/>
                <a:sym typeface="+mn-ea"/>
              </a:rPr>
              <a:t>行政各专业审判庭之间的协调工作机制</a:t>
            </a:r>
            <a:endParaRPr lang="zh-CN" altLang="en-US" sz="240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custDataLst>
              <p:tags r:id="rId1"/>
            </p:custDataLst>
          </p:nvPr>
        </p:nvSpPr>
        <p:spPr>
          <a:xfrm>
            <a:off x="457257" y="2967735"/>
            <a:ext cx="1020853" cy="642428"/>
          </a:xfrm>
          <a:prstGeom prst="rect">
            <a:avLst/>
          </a:prstGeom>
          <a:noFill/>
        </p:spPr>
        <p:txBody>
          <a:bodyPr wrap="square" lIns="68580" tIns="34290" rIns="68580" bIns="34290">
            <a:normAutofit/>
          </a:bodyPr>
          <a:p>
            <a:pPr algn="ctr"/>
            <a:r>
              <a:rPr lang="en-US" altLang="zh-CN" sz="2700" dirty="0">
                <a:ln w="0"/>
                <a:solidFill>
                  <a:schemeClr val="dk1">
                    <a:lumMod val="85000"/>
                    <a:lumOff val="15000"/>
                  </a:schemeClr>
                </a:solidFill>
                <a:latin typeface="Arial" panose="020B0604020202020204" pitchFamily="34" charset="0"/>
                <a:ea typeface="微软雅黑" panose="020B0503020204020204" pitchFamily="34" charset="-122"/>
                <a:sym typeface="Arial" panose="020B0604020202020204" pitchFamily="34" charset="0"/>
              </a:rPr>
              <a:t>01</a:t>
            </a:r>
            <a:endParaRPr lang="en-US" altLang="zh-CN" sz="2700" dirty="0">
              <a:ln w="0"/>
              <a:solidFill>
                <a:schemeClr val="dk1">
                  <a:lumMod val="85000"/>
                  <a:lumOff val="1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7" name="矩形 26"/>
          <p:cNvSpPr/>
          <p:nvPr>
            <p:custDataLst>
              <p:tags r:id="rId2"/>
            </p:custDataLst>
          </p:nvPr>
        </p:nvSpPr>
        <p:spPr>
          <a:xfrm>
            <a:off x="4978952" y="2966680"/>
            <a:ext cx="693414" cy="642427"/>
          </a:xfrm>
          <a:prstGeom prst="rect">
            <a:avLst/>
          </a:prstGeom>
          <a:noFill/>
        </p:spPr>
        <p:txBody>
          <a:bodyPr wrap="none" lIns="68580" tIns="34290" rIns="68580" bIns="34290">
            <a:normAutofit/>
          </a:bodyPr>
          <a:p>
            <a:pPr algn="ctr"/>
            <a:r>
              <a:rPr lang="en-US" altLang="zh-CN" sz="2700" dirty="0">
                <a:ln w="0"/>
                <a:solidFill>
                  <a:schemeClr val="dk1">
                    <a:lumMod val="85000"/>
                    <a:lumOff val="15000"/>
                  </a:schemeClr>
                </a:solidFill>
                <a:latin typeface="Arial" panose="020B0604020202020204" pitchFamily="34" charset="0"/>
                <a:ea typeface="微软雅黑" panose="020B0503020204020204" pitchFamily="34" charset="-122"/>
                <a:sym typeface="Arial" panose="020B0604020202020204" pitchFamily="34" charset="0"/>
              </a:rPr>
              <a:t>02</a:t>
            </a:r>
            <a:endParaRPr lang="en-US" altLang="zh-CN" sz="2700" dirty="0">
              <a:ln w="0"/>
              <a:solidFill>
                <a:schemeClr val="dk1">
                  <a:lumMod val="85000"/>
                  <a:lumOff val="15000"/>
                </a:schemeClr>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34" name="直接连接符 33"/>
          <p:cNvCxnSpPr/>
          <p:nvPr>
            <p:custDataLst>
              <p:tags r:id="rId3"/>
            </p:custDataLst>
          </p:nvPr>
        </p:nvCxnSpPr>
        <p:spPr>
          <a:xfrm>
            <a:off x="4640298" y="2584836"/>
            <a:ext cx="0" cy="687254"/>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custDataLst>
              <p:tags r:id="rId4"/>
            </p:custDataLst>
          </p:nvPr>
        </p:nvCxnSpPr>
        <p:spPr>
          <a:xfrm>
            <a:off x="4642409" y="3487449"/>
            <a:ext cx="0" cy="760096"/>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9" name="文本框 28"/>
          <p:cNvSpPr txBox="1"/>
          <p:nvPr>
            <p:custDataLst>
              <p:tags r:id="rId5"/>
            </p:custDataLst>
          </p:nvPr>
        </p:nvSpPr>
        <p:spPr>
          <a:xfrm>
            <a:off x="1351873" y="2915753"/>
            <a:ext cx="2978972" cy="552012"/>
          </a:xfrm>
          <a:prstGeom prst="rect">
            <a:avLst/>
          </a:prstGeom>
          <a:noFill/>
        </p:spPr>
        <p:txBody>
          <a:bodyPr wrap="square" tIns="0" bIns="0" rtlCol="0" anchor="b">
            <a:normAutofit/>
          </a:bodyPr>
          <a:p>
            <a:pPr marL="0" indent="0" algn="l">
              <a:lnSpc>
                <a:spcPct val="100000"/>
              </a:lnSpc>
              <a:spcBef>
                <a:spcPts val="0"/>
              </a:spcBef>
              <a:spcAft>
                <a:spcPts val="0"/>
              </a:spcAft>
              <a:buSzPct val="100000"/>
            </a:pPr>
            <a:r>
              <a:rPr lang="en-US" altLang="zh-CN" sz="2400" b="1" spc="170">
                <a:solidFill>
                  <a:schemeClr val="dk1">
                    <a:lumMod val="85000"/>
                    <a:lumOff val="15000"/>
                  </a:schemeClr>
                </a:solidFill>
                <a:latin typeface="Arial" panose="020B0604020202020204" pitchFamily="34" charset="0"/>
                <a:ea typeface="微软雅黑" panose="020B0503020204020204" pitchFamily="34" charset="-122"/>
                <a:cs typeface="+mj-cs"/>
              </a:rPr>
              <a:t>优化集中管辖制度</a:t>
            </a:r>
            <a:endParaRPr lang="en-US" altLang="zh-CN" sz="2400" b="1" spc="170">
              <a:solidFill>
                <a:schemeClr val="dk1">
                  <a:lumMod val="85000"/>
                  <a:lumOff val="15000"/>
                </a:schemeClr>
              </a:solidFill>
              <a:latin typeface="Arial" panose="020B0604020202020204" pitchFamily="34" charset="0"/>
              <a:ea typeface="微软雅黑" panose="020B0503020204020204" pitchFamily="34" charset="-122"/>
              <a:cs typeface="+mj-cs"/>
            </a:endParaRPr>
          </a:p>
        </p:txBody>
      </p:sp>
      <p:sp>
        <p:nvSpPr>
          <p:cNvPr id="64" name="文本框 63"/>
          <p:cNvSpPr txBox="1"/>
          <p:nvPr>
            <p:custDataLst>
              <p:tags r:id="rId6"/>
            </p:custDataLst>
          </p:nvPr>
        </p:nvSpPr>
        <p:spPr>
          <a:xfrm>
            <a:off x="5737934" y="3573320"/>
            <a:ext cx="2948809" cy="699847"/>
          </a:xfrm>
          <a:prstGeom prst="rect">
            <a:avLst/>
          </a:prstGeom>
          <a:noFill/>
        </p:spPr>
        <p:txBody>
          <a:bodyPr wrap="square" tIns="0" bIns="0" rtlCol="0" anchor="t">
            <a:noAutofit/>
          </a:bodyPr>
          <a:p>
            <a:pPr marL="304800" lvl="0" indent="-304800" algn="l" fontAlgn="ctr">
              <a:lnSpc>
                <a:spcPct val="120000"/>
              </a:lnSpc>
              <a:spcBef>
                <a:spcPts val="0"/>
              </a:spcBef>
              <a:spcAft>
                <a:spcPts val="800"/>
              </a:spcAft>
              <a:buSzPct val="100000"/>
              <a:buFont typeface="Wingdings" panose="05000000000000000000" charset="0"/>
              <a:buChar char="l"/>
            </a:pPr>
            <a:r>
              <a:rPr lang="en-US" altLang="zh-CN" sz="1600" spc="80">
                <a:solidFill>
                  <a:schemeClr val="dk1">
                    <a:lumMod val="85000"/>
                    <a:lumOff val="15000"/>
                  </a:schemeClr>
                </a:solidFill>
                <a:latin typeface="Arial" panose="020B0604020202020204" pitchFamily="34" charset="0"/>
                <a:ea typeface="微软雅黑" panose="020B0503020204020204" pitchFamily="34" charset="-122"/>
              </a:rPr>
              <a:t>优化审理模式</a:t>
            </a:r>
            <a:endParaRPr lang="en-US" altLang="zh-CN" sz="1600" spc="80">
              <a:solidFill>
                <a:schemeClr val="dk1">
                  <a:lumMod val="85000"/>
                  <a:lumOff val="15000"/>
                </a:schemeClr>
              </a:solidFill>
              <a:latin typeface="Arial" panose="020B0604020202020204" pitchFamily="34" charset="0"/>
              <a:ea typeface="微软雅黑" panose="020B0503020204020204" pitchFamily="34" charset="-122"/>
            </a:endParaRPr>
          </a:p>
          <a:p>
            <a:pPr marL="304800" lvl="0" indent="-304800" algn="l" fontAlgn="ctr">
              <a:lnSpc>
                <a:spcPct val="120000"/>
              </a:lnSpc>
              <a:spcBef>
                <a:spcPts val="0"/>
              </a:spcBef>
              <a:spcAft>
                <a:spcPts val="800"/>
              </a:spcAft>
              <a:buSzPct val="100000"/>
              <a:buFont typeface="Wingdings" panose="05000000000000000000" charset="0"/>
              <a:buChar char="l"/>
            </a:pPr>
            <a:r>
              <a:rPr lang="en-US" altLang="zh-CN" sz="1600" spc="80">
                <a:solidFill>
                  <a:schemeClr val="dk1">
                    <a:lumMod val="85000"/>
                    <a:lumOff val="15000"/>
                  </a:schemeClr>
                </a:solidFill>
                <a:latin typeface="Arial" panose="020B0604020202020204" pitchFamily="34" charset="0"/>
                <a:ea typeface="微软雅黑" panose="020B0503020204020204" pitchFamily="34" charset="-122"/>
              </a:rPr>
              <a:t>实施金融群体性纠纷集约化审理。</a:t>
            </a:r>
            <a:endParaRPr lang="en-US" altLang="zh-CN" sz="1600" spc="80">
              <a:solidFill>
                <a:schemeClr val="dk1">
                  <a:lumMod val="85000"/>
                  <a:lumOff val="15000"/>
                </a:schemeClr>
              </a:solidFill>
              <a:latin typeface="Arial" panose="020B0604020202020204" pitchFamily="34" charset="0"/>
              <a:ea typeface="微软雅黑" panose="020B0503020204020204" pitchFamily="34" charset="-122"/>
            </a:endParaRPr>
          </a:p>
        </p:txBody>
      </p:sp>
      <p:sp>
        <p:nvSpPr>
          <p:cNvPr id="65" name="文本框 64"/>
          <p:cNvSpPr txBox="1"/>
          <p:nvPr>
            <p:custDataLst>
              <p:tags r:id="rId7"/>
            </p:custDataLst>
          </p:nvPr>
        </p:nvSpPr>
        <p:spPr>
          <a:xfrm>
            <a:off x="5707768" y="2915753"/>
            <a:ext cx="2978972" cy="552012"/>
          </a:xfrm>
          <a:prstGeom prst="rect">
            <a:avLst/>
          </a:prstGeom>
          <a:noFill/>
        </p:spPr>
        <p:txBody>
          <a:bodyPr wrap="square" tIns="0" bIns="0" rtlCol="0" anchor="b">
            <a:noAutofit/>
          </a:bodyPr>
          <a:p>
            <a:pPr marL="0" indent="0" algn="l">
              <a:lnSpc>
                <a:spcPct val="120000"/>
              </a:lnSpc>
              <a:spcBef>
                <a:spcPts val="0"/>
              </a:spcBef>
              <a:spcAft>
                <a:spcPts val="0"/>
              </a:spcAft>
              <a:buSzPct val="100000"/>
            </a:pPr>
            <a:r>
              <a:rPr lang="en-US" altLang="zh-CN" sz="1900" b="1" spc="100">
                <a:solidFill>
                  <a:schemeClr val="dk1">
                    <a:lumMod val="85000"/>
                    <a:lumOff val="15000"/>
                  </a:schemeClr>
                </a:solidFill>
                <a:latin typeface="Arial" panose="020B0604020202020204" pitchFamily="34" charset="0"/>
                <a:ea typeface="微软雅黑" panose="020B0503020204020204" pitchFamily="34" charset="-122"/>
                <a:cs typeface="+mj-cs"/>
              </a:rPr>
              <a:t>专门金融法院和专门金融法庭的建设。</a:t>
            </a:r>
            <a:endParaRPr lang="en-US" altLang="zh-CN" sz="1900" b="1" spc="100">
              <a:solidFill>
                <a:schemeClr val="dk1">
                  <a:lumMod val="85000"/>
                  <a:lumOff val="15000"/>
                </a:schemeClr>
              </a:solidFill>
              <a:latin typeface="Arial" panose="020B0604020202020204" pitchFamily="34" charset="0"/>
              <a:ea typeface="微软雅黑" panose="020B0503020204020204" pitchFamily="34" charset="-122"/>
              <a:cs typeface="+mj-cs"/>
            </a:endParaRPr>
          </a:p>
        </p:txBody>
      </p:sp>
      <p:cxnSp>
        <p:nvCxnSpPr>
          <p:cNvPr id="6" name="直接连接符 5"/>
          <p:cNvCxnSpPr/>
          <p:nvPr>
            <p:custDataLst>
              <p:tags r:id="rId8"/>
            </p:custDataLst>
          </p:nvPr>
        </p:nvCxnSpPr>
        <p:spPr>
          <a:xfrm flipH="1">
            <a:off x="478155" y="2146194"/>
            <a:ext cx="8189595" cy="7620"/>
          </a:xfrm>
          <a:prstGeom prst="line">
            <a:avLst/>
          </a:prstGeom>
          <a:ln w="1270">
            <a:solidFill>
              <a:srgbClr val="FF0000"/>
            </a:solidFill>
            <a:prstDash val="dash"/>
            <a:headEnd type="oval"/>
          </a:ln>
        </p:spPr>
        <p:style>
          <a:lnRef idx="1">
            <a:schemeClr val="accent1"/>
          </a:lnRef>
          <a:fillRef idx="0">
            <a:schemeClr val="accent1"/>
          </a:fillRef>
          <a:effectRef idx="0">
            <a:schemeClr val="accent1"/>
          </a:effectRef>
          <a:fontRef idx="minor">
            <a:schemeClr val="tx1"/>
          </a:fontRef>
        </p:style>
      </p:cxnSp>
      <p:sp>
        <p:nvSpPr>
          <p:cNvPr id="27653" name="Rectangle 15"/>
          <p:cNvSpPr>
            <a:spLocks noChangeArrowheads="1"/>
          </p:cNvSpPr>
          <p:nvPr>
            <p:custDataLst>
              <p:tags r:id="rId9"/>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 name="Rectangle 601"/>
          <p:cNvSpPr/>
          <p:nvPr>
            <p:custDataLst>
              <p:tags r:id="rId10"/>
            </p:custDataLst>
          </p:nvPr>
        </p:nvSpPr>
        <p:spPr>
          <a:xfrm flipV="1">
            <a:off x="635" y="-22860"/>
            <a:ext cx="9175750" cy="1061085"/>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8" name="Rectangle 603"/>
          <p:cNvSpPr/>
          <p:nvPr>
            <p:custDataLst>
              <p:tags r:id="rId11"/>
            </p:custDataLst>
          </p:nvPr>
        </p:nvSpPr>
        <p:spPr>
          <a:xfrm>
            <a:off x="971550" y="195580"/>
            <a:ext cx="7603490" cy="655320"/>
          </a:xfrm>
          <a:prstGeom prst="rect">
            <a:avLst/>
          </a:prstGeom>
          <a:noFill/>
          <a:ln w="9525">
            <a:noFill/>
          </a:ln>
        </p:spPr>
        <p:txBody>
          <a:bodyPr wrap="square" anchor="t" anchorCtr="0">
            <a:noAutofit/>
          </a:bodyPr>
          <a:p>
            <a:pPr marL="0" indent="0" algn="l">
              <a:lnSpc>
                <a:spcPct val="100000"/>
              </a:lnSpc>
              <a:spcBef>
                <a:spcPts val="0"/>
              </a:spcBef>
              <a:spcAft>
                <a:spcPts val="0"/>
              </a:spcAft>
              <a:buSzPct val="100000"/>
              <a:buNone/>
            </a:pPr>
            <a:r>
              <a:rPr lang="zh-CN" altLang="en-US" sz="2400" b="1" spc="190" dirty="0">
                <a:solidFill>
                  <a:schemeClr val="bg1"/>
                </a:solidFill>
                <a:uFillTx/>
                <a:latin typeface="微软雅黑" panose="020B0503020204020204" pitchFamily="34" charset="-122"/>
                <a:ea typeface="微软雅黑" panose="020B0503020204020204" pitchFamily="34" charset="-122"/>
                <a:sym typeface="+mn-ea"/>
              </a:rPr>
              <a:t>四、进一步完善金融纠纷案件集约化审理机制</a:t>
            </a:r>
            <a:endParaRPr lang="zh-CN" altLang="en-US" sz="2400" b="1" spc="190" dirty="0">
              <a:solidFill>
                <a:schemeClr val="bg1"/>
              </a:solidFill>
              <a:uFillTx/>
              <a:latin typeface="微软雅黑" panose="020B0503020204020204" pitchFamily="34" charset="-122"/>
              <a:ea typeface="微软雅黑" panose="020B0503020204020204" pitchFamily="34" charset="-122"/>
              <a:sym typeface="+mn-ea"/>
            </a:endParaRPr>
          </a:p>
        </p:txBody>
      </p:sp>
    </p:spTree>
    <p:custDataLst>
      <p:tags r:id="rId12"/>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图片 3073" descr="图片2"/>
          <p:cNvPicPr>
            <a:picLocks noChangeAspect="1"/>
          </p:cNvPicPr>
          <p:nvPr/>
        </p:nvPicPr>
        <p:blipFill>
          <a:blip r:embed="rId1"/>
          <a:stretch>
            <a:fillRect/>
          </a:stretch>
        </p:blipFill>
        <p:spPr>
          <a:xfrm>
            <a:off x="0" y="12700"/>
            <a:ext cx="9126538" cy="5697538"/>
          </a:xfrm>
          <a:prstGeom prst="rect">
            <a:avLst/>
          </a:prstGeom>
          <a:noFill/>
          <a:ln w="9525">
            <a:noFill/>
          </a:ln>
        </p:spPr>
      </p:pic>
      <p:sp>
        <p:nvSpPr>
          <p:cNvPr id="28676" name="矩形 3"/>
          <p:cNvSpPr>
            <a:spLocks noChangeArrowheads="1"/>
          </p:cNvSpPr>
          <p:nvPr/>
        </p:nvSpPr>
        <p:spPr bwMode="auto">
          <a:xfrm>
            <a:off x="2622550" y="2092325"/>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16388" name="文本框 5"/>
          <p:cNvSpPr txBox="1"/>
          <p:nvPr/>
        </p:nvSpPr>
        <p:spPr>
          <a:xfrm>
            <a:off x="2988310" y="2409825"/>
            <a:ext cx="6162040" cy="1106805"/>
          </a:xfrm>
          <a:prstGeom prst="rect">
            <a:avLst/>
          </a:prstGeom>
          <a:noFill/>
          <a:ln w="9525">
            <a:noFill/>
          </a:ln>
        </p:spPr>
        <p:txBody>
          <a:bodyPr wrap="square" anchor="t" anchorCtr="0">
            <a:spAutoFit/>
          </a:bodyPr>
          <a:lstStyle/>
          <a:p>
            <a:pPr algn="l"/>
            <a:r>
              <a:rPr lang="zh-CN" altLang="en-US" sz="3300" b="1" dirty="0">
                <a:solidFill>
                  <a:schemeClr val="bg1"/>
                </a:solidFill>
                <a:latin typeface="微软雅黑" panose="020B0503020204020204" pitchFamily="34" charset="-122"/>
                <a:ea typeface="微软雅黑" panose="020B0503020204020204" pitchFamily="34" charset="-122"/>
              </a:rPr>
              <a:t>关于金融监管规章在金融民商事审判中的适用问题</a:t>
            </a:r>
            <a:endParaRPr lang="zh-CN" altLang="en-US" sz="3300" b="1" dirty="0">
              <a:solidFill>
                <a:schemeClr val="bg1"/>
              </a:solidFill>
              <a:latin typeface="微软雅黑" panose="020B0503020204020204" pitchFamily="34" charset="-122"/>
              <a:ea typeface="微软雅黑" panose="020B0503020204020204" pitchFamily="34" charset="-122"/>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lvl="0" algn="ctr" fontAlgn="auto">
              <a:buClrTx/>
              <a:buSzTx/>
              <a:buFontTx/>
              <a:defRPr/>
            </a:pPr>
            <a:r>
              <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rPr>
              <a:t>3</a:t>
            </a:r>
            <a:endPar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custDataLst>
              <p:tags r:id="rId1"/>
            </p:custDataLst>
          </p:nvPr>
        </p:nvCxnSpPr>
        <p:spPr>
          <a:xfrm>
            <a:off x="5472113" y="594007"/>
            <a:ext cx="0" cy="452698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2"/>
            </p:custDataLst>
          </p:nvPr>
        </p:nvCxnSpPr>
        <p:spPr>
          <a:xfrm>
            <a:off x="5572713" y="594007"/>
            <a:ext cx="0" cy="452698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3"/>
            </p:custDataLst>
          </p:nvPr>
        </p:nvCxnSpPr>
        <p:spPr>
          <a:xfrm>
            <a:off x="5680171" y="594007"/>
            <a:ext cx="0" cy="452698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矩形 16"/>
          <p:cNvSpPr/>
          <p:nvPr>
            <p:custDataLst>
              <p:tags r:id="rId4"/>
            </p:custDataLst>
          </p:nvPr>
        </p:nvSpPr>
        <p:spPr>
          <a:xfrm>
            <a:off x="5944779" y="964650"/>
            <a:ext cx="1574475" cy="2730564"/>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pic>
        <p:nvPicPr>
          <p:cNvPr id="16" name="图片 15" descr="/data/cache/d4fa5b546a05ec2d2abdb533f16debae.jpgd4fa5b546a05ec2d2abdb533f16debae"/>
          <p:cNvPicPr>
            <a:picLocks noChangeAspect="1"/>
          </p:cNvPicPr>
          <p:nvPr>
            <p:custDataLst>
              <p:tags r:id="rId5"/>
            </p:custDataLst>
          </p:nvPr>
        </p:nvPicPr>
        <p:blipFill>
          <a:blip r:embed="rId6"/>
          <a:srcRect t="9100" b="9100"/>
          <a:stretch>
            <a:fillRect/>
          </a:stretch>
        </p:blipFill>
        <p:spPr>
          <a:xfrm>
            <a:off x="6152837" y="1450426"/>
            <a:ext cx="2991164" cy="3670149"/>
          </a:xfrm>
          <a:custGeom>
            <a:avLst/>
            <a:gdLst>
              <a:gd name="connsiteX0" fmla="*/ 0 w 4531360"/>
              <a:gd name="connsiteY0" fmla="*/ 0 h 5559965"/>
              <a:gd name="connsiteX1" fmla="*/ 4531360 w 4531360"/>
              <a:gd name="connsiteY1" fmla="*/ 0 h 5559965"/>
              <a:gd name="connsiteX2" fmla="*/ 4531360 w 4531360"/>
              <a:gd name="connsiteY2" fmla="*/ 5559965 h 5559965"/>
              <a:gd name="connsiteX3" fmla="*/ 0 w 4531360"/>
              <a:gd name="connsiteY3" fmla="*/ 5559965 h 5559965"/>
            </a:gdLst>
            <a:ahLst/>
            <a:cxnLst>
              <a:cxn ang="0">
                <a:pos x="connsiteX0" y="connsiteY0"/>
              </a:cxn>
              <a:cxn ang="0">
                <a:pos x="connsiteX1" y="connsiteY1"/>
              </a:cxn>
              <a:cxn ang="0">
                <a:pos x="connsiteX2" y="connsiteY2"/>
              </a:cxn>
              <a:cxn ang="0">
                <a:pos x="connsiteX3" y="connsiteY3"/>
              </a:cxn>
            </a:cxnLst>
            <a:rect l="l" t="t" r="r" b="b"/>
            <a:pathLst>
              <a:path w="4531360" h="5559965">
                <a:moveTo>
                  <a:pt x="0" y="0"/>
                </a:moveTo>
                <a:lnTo>
                  <a:pt x="4531360" y="0"/>
                </a:lnTo>
                <a:lnTo>
                  <a:pt x="4531360" y="5559965"/>
                </a:lnTo>
                <a:lnTo>
                  <a:pt x="0" y="5559965"/>
                </a:lnTo>
                <a:close/>
              </a:path>
            </a:pathLst>
          </a:custGeom>
        </p:spPr>
      </p:pic>
      <p:sp>
        <p:nvSpPr>
          <p:cNvPr id="21" name="椭圆 20"/>
          <p:cNvSpPr/>
          <p:nvPr>
            <p:custDataLst>
              <p:tags r:id="rId7"/>
            </p:custDataLst>
          </p:nvPr>
        </p:nvSpPr>
        <p:spPr>
          <a:xfrm>
            <a:off x="8531777" y="820212"/>
            <a:ext cx="144438" cy="144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23" name="椭圆 22"/>
          <p:cNvSpPr/>
          <p:nvPr>
            <p:custDataLst>
              <p:tags r:id="rId8"/>
            </p:custDataLst>
          </p:nvPr>
        </p:nvSpPr>
        <p:spPr>
          <a:xfrm>
            <a:off x="8531777" y="1062558"/>
            <a:ext cx="144438" cy="14443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25" name="椭圆 24"/>
          <p:cNvSpPr/>
          <p:nvPr>
            <p:custDataLst>
              <p:tags r:id="rId9"/>
            </p:custDataLst>
          </p:nvPr>
        </p:nvSpPr>
        <p:spPr>
          <a:xfrm>
            <a:off x="8531777" y="1305988"/>
            <a:ext cx="144438" cy="1444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27" name="椭圆 26"/>
          <p:cNvSpPr/>
          <p:nvPr>
            <p:custDataLst>
              <p:tags r:id="rId10"/>
            </p:custDataLst>
          </p:nvPr>
        </p:nvSpPr>
        <p:spPr>
          <a:xfrm>
            <a:off x="8531777" y="1547249"/>
            <a:ext cx="144438" cy="144438"/>
          </a:xfrm>
          <a:prstGeom prst="ellipse">
            <a:avLst/>
          </a:prstGeom>
          <a:solidFill>
            <a:srgbClr val="000000">
              <a:alpha val="9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29" name="椭圆 28"/>
          <p:cNvSpPr/>
          <p:nvPr>
            <p:custDataLst>
              <p:tags r:id="rId11"/>
            </p:custDataLst>
          </p:nvPr>
        </p:nvSpPr>
        <p:spPr>
          <a:xfrm>
            <a:off x="8531777" y="1788510"/>
            <a:ext cx="144438" cy="144438"/>
          </a:xfrm>
          <a:prstGeom prst="ellipse">
            <a:avLst/>
          </a:prstGeom>
          <a:solidFill>
            <a:srgbClr val="000000">
              <a:alpha val="9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800"/>
          </a:p>
        </p:txBody>
      </p:sp>
      <p:sp>
        <p:nvSpPr>
          <p:cNvPr id="8" name="文本框 7"/>
          <p:cNvSpPr txBox="1"/>
          <p:nvPr>
            <p:custDataLst>
              <p:tags r:id="rId12"/>
            </p:custDataLst>
          </p:nvPr>
        </p:nvSpPr>
        <p:spPr>
          <a:xfrm>
            <a:off x="571505" y="548640"/>
            <a:ext cx="4443431" cy="731520"/>
          </a:xfrm>
          <a:prstGeom prst="rect">
            <a:avLst/>
          </a:prstGeom>
          <a:noFill/>
        </p:spPr>
        <p:txBody>
          <a:bodyPr wrap="square" lIns="47625" tIns="19050" rIns="47625" bIns="19050" rtlCol="0" anchor="t" anchorCtr="0">
            <a:normAutofit/>
          </a:bodyPr>
          <a:p>
            <a:pPr marL="0" indent="0" algn="l">
              <a:lnSpc>
                <a:spcPct val="110000"/>
              </a:lnSpc>
              <a:spcBef>
                <a:spcPts val="0"/>
              </a:spcBef>
              <a:spcAft>
                <a:spcPts val="0"/>
              </a:spcAft>
              <a:buSzPct val="100000"/>
              <a:buNone/>
            </a:pPr>
            <a:r>
              <a:rPr lang="zh-CN" altLang="en-US" sz="3200" b="1" spc="160" dirty="0">
                <a:solidFill>
                  <a:schemeClr val="dk1">
                    <a:lumMod val="85000"/>
                    <a:lumOff val="15000"/>
                  </a:schemeClr>
                </a:solidFill>
                <a:uFillTx/>
                <a:latin typeface="微软雅黑" panose="020B0503020204020204" pitchFamily="34" charset="-122"/>
                <a:ea typeface="微软雅黑" panose="020B0503020204020204" pitchFamily="34" charset="-122"/>
                <a:sym typeface="+mn-ea"/>
              </a:rPr>
              <a:t>金融审判法律适用规则</a:t>
            </a:r>
            <a:endParaRPr lang="zh-CN" altLang="en-US" sz="3200" b="1" spc="160" dirty="0">
              <a:solidFill>
                <a:schemeClr val="dk1">
                  <a:lumMod val="85000"/>
                  <a:lumOff val="15000"/>
                </a:schemeClr>
              </a:solidFill>
              <a:uFillTx/>
              <a:latin typeface="微软雅黑" panose="020B0503020204020204" pitchFamily="34" charset="-122"/>
              <a:ea typeface="微软雅黑" panose="020B0503020204020204" pitchFamily="34" charset="-122"/>
              <a:sym typeface="+mn-ea"/>
            </a:endParaRPr>
          </a:p>
        </p:txBody>
      </p:sp>
      <p:sp>
        <p:nvSpPr>
          <p:cNvPr id="11" name="Title 6"/>
          <p:cNvSpPr txBox="1"/>
          <p:nvPr>
            <p:custDataLst>
              <p:tags r:id="rId13"/>
            </p:custDataLst>
          </p:nvPr>
        </p:nvSpPr>
        <p:spPr>
          <a:xfrm>
            <a:off x="571505" y="2145976"/>
            <a:ext cx="4443431" cy="1137176"/>
          </a:xfrm>
          <a:prstGeom prst="rect">
            <a:avLst/>
          </a:prstGeom>
          <a:noFill/>
          <a:ln w="3175">
            <a:noFill/>
            <a:prstDash val="dash"/>
          </a:ln>
        </p:spPr>
        <p:txBody>
          <a:bodyPr wrap="square" lIns="47625" tIns="19050" rIns="47625" bIns="19050" anchor="t"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charset="0"/>
              </a:defRPr>
            </a:lvl1pPr>
          </a:lstStyle>
          <a:p>
            <a:pPr marL="0" lvl="0" indent="0" algn="l" fontAlgn="auto">
              <a:lnSpc>
                <a:spcPct val="120000"/>
              </a:lnSpc>
              <a:spcBef>
                <a:spcPts val="0"/>
              </a:spcBef>
              <a:spcAft>
                <a:spcPts val="800"/>
              </a:spcAft>
              <a:buSzPct val="100000"/>
              <a:buNone/>
            </a:pPr>
            <a:r>
              <a:rPr lang="zh-CN" altLang="en-US" sz="1600" spc="4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《中华人民共和国民法典》</a:t>
            </a:r>
            <a:endParaRPr lang="zh-CN" altLang="en-US" sz="1600" spc="4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482600" lvl="1" indent="-228600" algn="l" fontAlgn="ctr">
              <a:lnSpc>
                <a:spcPct val="120000"/>
              </a:lnSpc>
              <a:spcBef>
                <a:spcPts val="0"/>
              </a:spcBef>
              <a:spcAft>
                <a:spcPts val="800"/>
              </a:spcAft>
              <a:buSzPct val="100000"/>
              <a:buFont typeface="Arial" panose="020B0604020202020204" pitchFamily="34" charset="0"/>
              <a:buChar char="○"/>
            </a:pPr>
            <a:r>
              <a:rPr lang="zh-CN" altLang="en-US" sz="1600" spc="10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rPr>
              <a:t>第十一条   其他法律对民事关系有特别规定的，依照其规定。</a:t>
            </a:r>
            <a:endParaRPr lang="zh-CN" altLang="en-US" sz="1600" spc="10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endParaRPr>
          </a:p>
          <a:p>
            <a:pPr marL="254000" lvl="1" algn="l" fontAlgn="ctr">
              <a:lnSpc>
                <a:spcPct val="120000"/>
              </a:lnSpc>
              <a:spcBef>
                <a:spcPts val="0"/>
              </a:spcBef>
              <a:spcAft>
                <a:spcPts val="800"/>
              </a:spcAft>
              <a:buSzPct val="100000"/>
              <a:buFont typeface="Arial" panose="020B0604020202020204" pitchFamily="34" charset="0"/>
            </a:pPr>
            <a:endParaRPr lang="zh-CN" altLang="en-US" sz="1600" spc="10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Title 6"/>
          <p:cNvSpPr txBox="1"/>
          <p:nvPr>
            <p:custDataLst>
              <p:tags r:id="rId14"/>
            </p:custDataLst>
          </p:nvPr>
        </p:nvSpPr>
        <p:spPr>
          <a:xfrm>
            <a:off x="571505" y="3653992"/>
            <a:ext cx="4443431" cy="965935"/>
          </a:xfrm>
          <a:prstGeom prst="rect">
            <a:avLst/>
          </a:prstGeom>
          <a:noFill/>
          <a:ln w="3175">
            <a:noFill/>
            <a:prstDash val="dash"/>
          </a:ln>
        </p:spPr>
        <p:txBody>
          <a:bodyPr wrap="square" lIns="47625" tIns="19050" rIns="47625" bIns="19050" anchor="t" anchorCtr="0">
            <a:no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charset="0"/>
              </a:defRPr>
            </a:lvl1pPr>
          </a:lstStyle>
          <a:p>
            <a:pPr marL="0" lvl="1" indent="457200" algn="l" fontAlgn="auto">
              <a:lnSpc>
                <a:spcPct val="120000"/>
              </a:lnSpc>
              <a:spcBef>
                <a:spcPts val="0"/>
              </a:spcBef>
              <a:spcAft>
                <a:spcPts val="800"/>
              </a:spcAft>
              <a:buNone/>
            </a:pPr>
            <a:r>
              <a:rPr lang="zh-CN" altLang="en-US" sz="1800" spc="6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在民法典、金融行政法律、行政法规没有规定的情况下，人民法院审理金融民商事案件，原则上可以适用或参考金融监管规章的规定。</a:t>
            </a:r>
            <a:endParaRPr lang="zh-CN" altLang="en-US" sz="1800" spc="60">
              <a:ln w="3175">
                <a:noFill/>
                <a:prstDash val="dash"/>
              </a:ln>
              <a:solidFill>
                <a:schemeClr val="dk1">
                  <a:lumMod val="85000"/>
                  <a:lumOff val="15000"/>
                </a:schemeClr>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7" name="矩形 6"/>
          <p:cNvSpPr/>
          <p:nvPr>
            <p:custDataLst>
              <p:tags r:id="rId15"/>
            </p:custDataLst>
          </p:nvPr>
        </p:nvSpPr>
        <p:spPr>
          <a:xfrm>
            <a:off x="0" y="533400"/>
            <a:ext cx="342903" cy="4572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Tree>
    <p:custDataLst>
      <p:tags r:id="rId16"/>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custDataLst>
              <p:tags r:id="rId1"/>
            </p:custDataLst>
          </p:nvPr>
        </p:nvSpPr>
        <p:spPr>
          <a:xfrm>
            <a:off x="436960" y="937657"/>
            <a:ext cx="8286274" cy="4142899"/>
          </a:xfrm>
          <a:prstGeom prst="rect">
            <a:avLst/>
          </a:prstGeom>
          <a:solidFill>
            <a:schemeClr val="bg1"/>
          </a:solidFill>
          <a:ln w="3492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 name="矩形 1"/>
          <p:cNvSpPr/>
          <p:nvPr>
            <p:custDataLst>
              <p:tags r:id="rId2"/>
            </p:custDataLst>
          </p:nvPr>
        </p:nvSpPr>
        <p:spPr>
          <a:xfrm>
            <a:off x="1610201" y="423862"/>
            <a:ext cx="5939790" cy="590550"/>
          </a:xfrm>
          <a:prstGeom prst="rect">
            <a:avLst/>
          </a:prstGeom>
          <a:solidFill>
            <a:srgbClr val="FF6600"/>
          </a:solidFill>
          <a:ln>
            <a:solidFill>
              <a:srgbClr val="FF66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p>
            <a:pPr algn="ctr">
              <a:lnSpc>
                <a:spcPct val="120000"/>
              </a:lnSpc>
            </a:pP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8" name="标题 1"/>
          <p:cNvSpPr>
            <a:spLocks noGrp="1"/>
          </p:cNvSpPr>
          <p:nvPr>
            <p:custDataLst>
              <p:tags r:id="rId3"/>
            </p:custDataLst>
          </p:nvPr>
        </p:nvSpPr>
        <p:spPr>
          <a:xfrm>
            <a:off x="1609964" y="423360"/>
            <a:ext cx="5940266" cy="591026"/>
          </a:xfrm>
          <a:prstGeom prst="rect">
            <a:avLst/>
          </a:prstGeom>
        </p:spPr>
        <p:txBody>
          <a:bodyPr vert="horz" lIns="68580" tIns="34290" rIns="68580" bIns="34290" rtlCol="0" anchor="ctr" anchorCtr="0">
            <a:normAutofit/>
          </a:bodyPr>
          <a:lst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pitchFamily="34" charset="-122"/>
                <a:ea typeface="微软雅黑" panose="020B0503020204020204" pitchFamily="34" charset="-122"/>
                <a:cs typeface="+mj-cs"/>
              </a:defRPr>
            </a:lvl1pPr>
          </a:lstStyle>
          <a:p>
            <a:pPr marL="0" indent="0" algn="ctr">
              <a:lnSpc>
                <a:spcPct val="100000"/>
              </a:lnSpc>
              <a:spcBef>
                <a:spcPts val="0"/>
              </a:spcBef>
              <a:spcAft>
                <a:spcPts val="0"/>
              </a:spcAft>
              <a:buSzPct val="100000"/>
              <a:buNone/>
            </a:pPr>
            <a:r>
              <a:rPr lang="zh-CN" altLang="en-US" sz="3000" spc="140" dirty="0">
                <a:solidFill>
                  <a:schemeClr val="bg1"/>
                </a:solidFill>
                <a:uFillTx/>
                <a:latin typeface="Arial" panose="020B0604020202020204" pitchFamily="34" charset="0"/>
                <a:ea typeface="微软雅黑" panose="020B0503020204020204" pitchFamily="34" charset="-122"/>
                <a:sym typeface="+mn-ea"/>
              </a:rPr>
              <a:t>金融监管规章对合同效力的影响</a:t>
            </a:r>
            <a:endParaRPr lang="zh-CN" altLang="en-US" sz="3000" spc="140" dirty="0">
              <a:solidFill>
                <a:schemeClr val="bg1"/>
              </a:solidFill>
              <a:uFillTx/>
              <a:latin typeface="Arial" panose="020B0604020202020204" pitchFamily="34" charset="0"/>
              <a:ea typeface="微软雅黑" panose="020B0503020204020204" pitchFamily="34" charset="-122"/>
              <a:sym typeface="+mn-ea"/>
            </a:endParaRPr>
          </a:p>
        </p:txBody>
      </p:sp>
      <p:sp>
        <p:nvSpPr>
          <p:cNvPr id="10" name="文本框 9"/>
          <p:cNvSpPr txBox="1"/>
          <p:nvPr>
            <p:custDataLst>
              <p:tags r:id="rId4"/>
            </p:custDataLst>
          </p:nvPr>
        </p:nvSpPr>
        <p:spPr>
          <a:xfrm>
            <a:off x="780098" y="1631864"/>
            <a:ext cx="7583805" cy="2763949"/>
          </a:xfrm>
          <a:prstGeom prst="rect">
            <a:avLst/>
          </a:prstGeom>
          <a:noFill/>
        </p:spPr>
        <p:txBody>
          <a:bodyPr vert="horz" lIns="67500" tIns="35100" rIns="67500" bIns="35100" rtlCol="0" anchor="ctr">
            <a:normAutofit/>
          </a:bodyPr>
          <a:lstStyle>
            <a:lvl1pPr marL="285750" indent="-285750" fontAlgn="auto">
              <a:lnSpc>
                <a:spcPct val="150000"/>
              </a:lnSpc>
              <a:spcBef>
                <a:spcPts val="0"/>
              </a:spcBef>
              <a:spcAft>
                <a:spcPts val="800"/>
              </a:spcAft>
              <a:buFont typeface="+mj-ea"/>
              <a:buAutoNum type="ea1JpnChsDbPeriod"/>
              <a:defRPr sz="1100" u="none" strike="noStrike" cap="none" spc="150" normalizeH="0" baseline="0">
                <a:solidFill>
                  <a:schemeClr val="tx1">
                    <a:lumMod val="95000"/>
                    <a:lumOff val="5000"/>
                  </a:schemeClr>
                </a:solidFill>
                <a:uFillTx/>
                <a:latin typeface="微软雅黑 Light" panose="020B0502040204020203" charset="-122"/>
                <a:ea typeface="微软雅黑 Light" panose="020B0502040204020203"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pitchFamily="34" charset="-122"/>
                <a:ea typeface="微软雅黑" panose="020B0503020204020204" pitchFamily="3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lvl="0" indent="0" algn="l">
              <a:lnSpc>
                <a:spcPct val="120000"/>
              </a:lnSpc>
              <a:buClr>
                <a:schemeClr val="tx1">
                  <a:lumMod val="95000"/>
                  <a:lumOff val="5000"/>
                </a:schemeClr>
              </a:buClr>
              <a:buSzPct val="100000"/>
              <a:buFont typeface="+mj-ea"/>
              <a:buNone/>
            </a:pPr>
            <a:r>
              <a:rPr lang="zh-CN" altLang="en-US" sz="1800" spc="100">
                <a:solidFill>
                  <a:schemeClr val="dk1">
                    <a:lumMod val="85000"/>
                    <a:lumOff val="15000"/>
                  </a:schemeClr>
                </a:solidFill>
                <a:latin typeface="Arial" panose="020B0604020202020204" pitchFamily="34" charset="0"/>
                <a:ea typeface="微软雅黑" panose="020B0503020204020204" pitchFamily="34" charset="-122"/>
                <a:sym typeface="+mn-ea"/>
              </a:rPr>
              <a:t>《全国法院民商事审判工作会议纪要》法〔2019〕254号</a:t>
            </a:r>
            <a:endParaRPr lang="zh-CN" altLang="en-US" sz="1800" spc="100">
              <a:solidFill>
                <a:schemeClr val="dk1">
                  <a:lumMod val="85000"/>
                  <a:lumOff val="15000"/>
                </a:schemeClr>
              </a:solidFill>
              <a:latin typeface="Arial" panose="020B0604020202020204" pitchFamily="34" charset="0"/>
              <a:ea typeface="微软雅黑" panose="020B0503020204020204" pitchFamily="34" charset="-122"/>
              <a:sym typeface="+mn-ea"/>
            </a:endParaRPr>
          </a:p>
          <a:p>
            <a:pPr marL="0" lvl="0" indent="0" algn="l">
              <a:lnSpc>
                <a:spcPct val="120000"/>
              </a:lnSpc>
              <a:buClr>
                <a:schemeClr val="tx1">
                  <a:lumMod val="95000"/>
                  <a:lumOff val="5000"/>
                </a:schemeClr>
              </a:buClr>
              <a:buSzPct val="100000"/>
              <a:buFont typeface="+mj-ea"/>
              <a:buNone/>
            </a:pPr>
            <a:r>
              <a:rPr lang="en-US" sz="1800" spc="100">
                <a:solidFill>
                  <a:schemeClr val="dk1">
                    <a:lumMod val="85000"/>
                    <a:lumOff val="15000"/>
                  </a:schemeClr>
                </a:solidFill>
                <a:latin typeface="Arial" panose="020B0604020202020204" pitchFamily="34" charset="0"/>
                <a:ea typeface="微软雅黑" panose="020B0503020204020204" pitchFamily="34" charset="-122"/>
              </a:rPr>
              <a:t>31</a:t>
            </a:r>
            <a:r>
              <a:rPr sz="1800" spc="100">
                <a:solidFill>
                  <a:schemeClr val="dk1">
                    <a:lumMod val="85000"/>
                    <a:lumOff val="15000"/>
                  </a:schemeClr>
                </a:solidFill>
                <a:latin typeface="Arial" panose="020B0604020202020204" pitchFamily="34" charset="0"/>
                <a:ea typeface="微软雅黑" panose="020B0503020204020204" pitchFamily="34" charset="-122"/>
              </a:rPr>
              <a:t>【违反规章的合同效力】违反规章一般情况下不影响合同效力，但该规章的内容涉及金融安全、市场秩序、国家宏观政策等公序良俗的，应当认定合同无效。人民法院在认定规章是否涉及公序良俗时，要在考察规范对象基础上，兼顾监管强度、交易安全保护以及社会影响等方面进行慎重考量，并在裁判文书中进行充分说理。</a:t>
            </a:r>
            <a:endParaRPr sz="1800" spc="100">
              <a:solidFill>
                <a:schemeClr val="dk1">
                  <a:lumMod val="85000"/>
                  <a:lumOff val="15000"/>
                </a:schemeClr>
              </a:solidFill>
              <a:latin typeface="Arial" panose="020B0604020202020204" pitchFamily="34" charset="0"/>
              <a:ea typeface="微软雅黑" panose="020B0503020204020204" pitchFamily="34" charset="-122"/>
            </a:endParaRPr>
          </a:p>
        </p:txBody>
      </p:sp>
      <p:sp>
        <p:nvSpPr>
          <p:cNvPr id="5" name="矩形 4"/>
          <p:cNvSpPr/>
          <p:nvPr>
            <p:custDataLst>
              <p:tags r:id="rId5"/>
            </p:custDataLst>
          </p:nvPr>
        </p:nvSpPr>
        <p:spPr>
          <a:xfrm>
            <a:off x="309086" y="2309812"/>
            <a:ext cx="248126" cy="1095375"/>
          </a:xfrm>
          <a:prstGeom prst="rect">
            <a:avLst/>
          </a:prstGeom>
          <a:solidFill>
            <a:srgbClr val="FF6600"/>
          </a:solidFill>
          <a:ln>
            <a:solidFill>
              <a:srgbClr val="FF66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p>
            <a:pPr algn="ctr">
              <a:lnSpc>
                <a:spcPct val="120000"/>
              </a:lnSpc>
            </a:pP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7" name="矩形 6"/>
          <p:cNvSpPr/>
          <p:nvPr>
            <p:custDataLst>
              <p:tags r:id="rId6"/>
            </p:custDataLst>
          </p:nvPr>
        </p:nvSpPr>
        <p:spPr>
          <a:xfrm>
            <a:off x="8590121" y="2309812"/>
            <a:ext cx="248126" cy="1095375"/>
          </a:xfrm>
          <a:prstGeom prst="rect">
            <a:avLst/>
          </a:prstGeom>
          <a:solidFill>
            <a:srgbClr val="FF6600"/>
          </a:solidFill>
          <a:ln>
            <a:solidFill>
              <a:srgbClr val="FF66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t"/>
          <a:p>
            <a:pPr algn="ctr">
              <a:lnSpc>
                <a:spcPct val="120000"/>
              </a:lnSpc>
            </a:pP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PA-直接连接符 9"/>
          <p:cNvCxnSpPr/>
          <p:nvPr>
            <p:custDataLst>
              <p:tags r:id="rId1"/>
            </p:custDataLst>
          </p:nvPr>
        </p:nvCxnSpPr>
        <p:spPr>
          <a:xfrm flipH="1" flipV="1">
            <a:off x="7201376" y="0"/>
            <a:ext cx="1917859" cy="2142596"/>
          </a:xfrm>
          <a:prstGeom prst="line">
            <a:avLst/>
          </a:prstGeom>
          <a:ln w="12700">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 name="PA-直角三角形 5"/>
          <p:cNvSpPr/>
          <p:nvPr>
            <p:custDataLst>
              <p:tags r:id="rId2"/>
            </p:custDataLst>
          </p:nvPr>
        </p:nvSpPr>
        <p:spPr>
          <a:xfrm>
            <a:off x="7442359" y="529"/>
            <a:ext cx="1701641" cy="1903942"/>
          </a:xfrm>
          <a:custGeom>
            <a:avLst/>
            <a:gdLst>
              <a:gd name="connsiteX0" fmla="*/ 0 w 2268855"/>
              <a:gd name="connsiteY0" fmla="*/ 0 h 2284730"/>
              <a:gd name="connsiteX1" fmla="*/ 2268855 w 2268855"/>
              <a:gd name="connsiteY1" fmla="*/ 0 h 2284730"/>
              <a:gd name="connsiteX2" fmla="*/ 2268855 w 2268855"/>
              <a:gd name="connsiteY2" fmla="*/ 2284730 h 2284730"/>
            </a:gdLst>
            <a:ahLst/>
            <a:cxnLst>
              <a:cxn ang="0">
                <a:pos x="connsiteX0" y="connsiteY0"/>
              </a:cxn>
              <a:cxn ang="0">
                <a:pos x="connsiteX1" y="connsiteY1"/>
              </a:cxn>
              <a:cxn ang="0">
                <a:pos x="connsiteX2" y="connsiteY2"/>
              </a:cxn>
            </a:cxnLst>
            <a:rect l="l" t="t" r="r" b="b"/>
            <a:pathLst>
              <a:path w="2268855" h="2284730">
                <a:moveTo>
                  <a:pt x="0" y="0"/>
                </a:moveTo>
                <a:lnTo>
                  <a:pt x="2268855" y="0"/>
                </a:lnTo>
                <a:lnTo>
                  <a:pt x="2268855" y="2284730"/>
                </a:lnTo>
                <a:close/>
              </a:path>
            </a:pathLst>
          </a:cu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
        <p:nvSpPr>
          <p:cNvPr id="6" name="PA-直角三角形 8"/>
          <p:cNvSpPr/>
          <p:nvPr>
            <p:custDataLst>
              <p:tags r:id="rId3"/>
            </p:custDataLst>
          </p:nvPr>
        </p:nvSpPr>
        <p:spPr>
          <a:xfrm>
            <a:off x="0" y="4501621"/>
            <a:ext cx="1094899" cy="1213379"/>
          </a:xfrm>
          <a:prstGeom prst="rtTriangle">
            <a:avLst/>
          </a:prstGeom>
          <a:solidFill>
            <a:schemeClr val="lt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cxnSp>
        <p:nvCxnSpPr>
          <p:cNvPr id="7" name="PA-直接连接符 9"/>
          <p:cNvCxnSpPr/>
          <p:nvPr>
            <p:custDataLst>
              <p:tags r:id="rId4"/>
            </p:custDataLst>
          </p:nvPr>
        </p:nvCxnSpPr>
        <p:spPr>
          <a:xfrm flipH="1" flipV="1">
            <a:off x="7620" y="4152900"/>
            <a:ext cx="1485424" cy="1587500"/>
          </a:xfrm>
          <a:prstGeom prst="line">
            <a:avLst/>
          </a:prstGeom>
          <a:ln w="12700">
            <a:solidFill>
              <a:schemeClr val="lt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8" name="文本框 7"/>
          <p:cNvSpPr txBox="1"/>
          <p:nvPr>
            <p:custDataLst>
              <p:tags r:id="rId5"/>
            </p:custDataLst>
          </p:nvPr>
        </p:nvSpPr>
        <p:spPr>
          <a:xfrm>
            <a:off x="107287" y="269247"/>
            <a:ext cx="8229657" cy="571500"/>
          </a:xfrm>
          <a:prstGeom prst="rect">
            <a:avLst/>
          </a:prstGeom>
          <a:noFill/>
        </p:spPr>
        <p:txBody>
          <a:bodyPr wrap="square" lIns="47625" tIns="19050" rIns="47625" bIns="19050" rtlCol="0" anchor="t" anchorCtr="0">
            <a:normAutofit/>
          </a:bodyPr>
          <a:p>
            <a:pPr marL="0" indent="0" algn="ctr">
              <a:lnSpc>
                <a:spcPct val="100000"/>
              </a:lnSpc>
              <a:spcBef>
                <a:spcPts val="0"/>
              </a:spcBef>
              <a:spcAft>
                <a:spcPts val="0"/>
              </a:spcAft>
              <a:buSzPct val="100000"/>
              <a:buNone/>
            </a:pPr>
            <a:r>
              <a:rPr lang="zh-CN" altLang="en-US" sz="3400" b="1" spc="180" dirty="0">
                <a:solidFill>
                  <a:schemeClr val="dk1">
                    <a:lumMod val="85000"/>
                    <a:lumOff val="15000"/>
                  </a:schemeClr>
                </a:solidFill>
                <a:uFillTx/>
                <a:latin typeface="微软雅黑" panose="020B0503020204020204" pitchFamily="34" charset="-122"/>
                <a:ea typeface="微软雅黑" panose="020B0503020204020204" pitchFamily="34" charset="-122"/>
                <a:sym typeface="+mn-ea"/>
              </a:rPr>
              <a:t>金融监管规章对合同效力的影响</a:t>
            </a:r>
            <a:endParaRPr lang="zh-CN" altLang="en-US" sz="3400" b="1" spc="180" dirty="0">
              <a:solidFill>
                <a:schemeClr val="dk1">
                  <a:lumMod val="85000"/>
                  <a:lumOff val="15000"/>
                </a:schemeClr>
              </a:solidFill>
              <a:uFillTx/>
              <a:latin typeface="微软雅黑" panose="020B0503020204020204" pitchFamily="34" charset="-122"/>
              <a:ea typeface="微软雅黑" panose="020B0503020204020204" pitchFamily="34" charset="-122"/>
              <a:sym typeface="+mn-ea"/>
            </a:endParaRPr>
          </a:p>
        </p:txBody>
      </p:sp>
      <p:sp>
        <p:nvSpPr>
          <p:cNvPr id="9" name="矩形: 圆角 3"/>
          <p:cNvSpPr/>
          <p:nvPr>
            <p:custDataLst>
              <p:tags r:id="rId6"/>
            </p:custDataLst>
          </p:nvPr>
        </p:nvSpPr>
        <p:spPr>
          <a:xfrm>
            <a:off x="380365" y="1041400"/>
            <a:ext cx="8230235" cy="2927985"/>
          </a:xfrm>
          <a:prstGeom prst="roundRect">
            <a:avLst>
              <a:gd name="adj" fmla="val 5883"/>
            </a:avLst>
          </a:prstGeom>
          <a:solidFill>
            <a:schemeClr val="bg1"/>
          </a:solidFill>
          <a:ln>
            <a:noFill/>
          </a:ln>
          <a:effectLst>
            <a:outerShdw blurRad="292100" dist="38100" dir="2700000" sx="101000" sy="101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0" name="序号1" descr="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
          <p:cNvSpPr txBox="1"/>
          <p:nvPr>
            <p:custDataLst>
              <p:tags r:id="rId7"/>
            </p:custDataLst>
          </p:nvPr>
        </p:nvSpPr>
        <p:spPr>
          <a:xfrm>
            <a:off x="636039" y="1190686"/>
            <a:ext cx="991600" cy="1041703"/>
          </a:xfrm>
          <a:prstGeom prst="rect">
            <a:avLst/>
          </a:prstGeom>
          <a:noFill/>
        </p:spPr>
        <p:txBody>
          <a:bodyPr wrap="square" rtlCol="0" anchor="ctr">
            <a:normAutofit/>
          </a:bodyPr>
          <a:lstStyle/>
          <a:p>
            <a:pPr algn="ctr"/>
            <a:r>
              <a:rPr lang="en-US" sz="2400" b="1" spc="300" dirty="0">
                <a:solidFill>
                  <a:schemeClr val="dk1">
                    <a:lumMod val="85000"/>
                    <a:lumOff val="15000"/>
                  </a:schemeClr>
                </a:solidFill>
                <a:latin typeface="Arial" panose="020B0604020202020204" pitchFamily="34" charset="0"/>
                <a:ea typeface="微软雅黑" panose="020B0503020204020204" pitchFamily="34" charset="-122"/>
                <a:cs typeface="Montserrat Black"/>
              </a:rPr>
              <a:t>01</a:t>
            </a:r>
            <a:endParaRPr lang="en-US" sz="2400" b="1" spc="300" dirty="0">
              <a:solidFill>
                <a:schemeClr val="dk1">
                  <a:lumMod val="85000"/>
                  <a:lumOff val="15000"/>
                </a:schemeClr>
              </a:solidFill>
              <a:latin typeface="Arial" panose="020B0604020202020204" pitchFamily="34" charset="0"/>
              <a:ea typeface="微软雅黑" panose="020B0503020204020204" pitchFamily="34" charset="-122"/>
              <a:cs typeface="Montserrat Black"/>
            </a:endParaRPr>
          </a:p>
        </p:txBody>
      </p:sp>
      <p:sp>
        <p:nvSpPr>
          <p:cNvPr id="11" name="正文1"/>
          <p:cNvSpPr txBox="1"/>
          <p:nvPr>
            <p:custDataLst>
              <p:tags r:id="rId8"/>
            </p:custDataLst>
          </p:nvPr>
        </p:nvSpPr>
        <p:spPr>
          <a:xfrm>
            <a:off x="1937601" y="1722774"/>
            <a:ext cx="6453823" cy="631746"/>
          </a:xfrm>
          <a:prstGeom prst="rect">
            <a:avLst/>
          </a:prstGeom>
          <a:noFill/>
        </p:spPr>
        <p:txBody>
          <a:bodyPr wrap="square" rtlCol="0" anchor="t" anchorCtr="0"/>
          <a:lstStyle/>
          <a:p>
            <a:pPr marL="0" lvl="0" indent="0" algn="l">
              <a:lnSpc>
                <a:spcPct val="120000"/>
              </a:lnSpc>
              <a:spcBef>
                <a:spcPts val="0"/>
              </a:spcBef>
              <a:spcAft>
                <a:spcPts val="800"/>
              </a:spcAft>
              <a:buSzPct val="100000"/>
            </a:pPr>
            <a:r>
              <a:rPr lang="en-US" altLang="zh-CN" sz="1400" spc="70">
                <a:solidFill>
                  <a:schemeClr val="dk1">
                    <a:lumMod val="85000"/>
                    <a:lumOff val="15000"/>
                  </a:schemeClr>
                </a:solidFill>
                <a:uFillTx/>
                <a:latin typeface="Arial" panose="020B0604020202020204" pitchFamily="34" charset="0"/>
                <a:ea typeface="微软雅黑" panose="020B0503020204020204" pitchFamily="34" charset="-122"/>
                <a:sym typeface="+mn-ea"/>
              </a:rPr>
              <a:t>1.</a:t>
            </a:r>
            <a:r>
              <a:rPr lang="zh-CN" altLang="en-US" sz="1400" spc="70">
                <a:solidFill>
                  <a:schemeClr val="dk1">
                    <a:lumMod val="85000"/>
                    <a:lumOff val="15000"/>
                  </a:schemeClr>
                </a:solidFill>
                <a:uFillTx/>
                <a:latin typeface="Arial" panose="020B0604020202020204" pitchFamily="34" charset="0"/>
                <a:ea typeface="微软雅黑" panose="020B0503020204020204" pitchFamily="34" charset="-122"/>
                <a:sym typeface="+mn-ea"/>
              </a:rPr>
              <a:t>规章中关于维护金融市场基本秩序、维护金融安全、防控系统性金融风险的禁止性规定，可以用来识别是否违反公序良俗。</a:t>
            </a:r>
            <a:endParaRPr lang="zh-CN" altLang="en-US" sz="1400" spc="70">
              <a:solidFill>
                <a:schemeClr val="dk1">
                  <a:lumMod val="85000"/>
                  <a:lumOff val="15000"/>
                </a:schemeClr>
              </a:solidFill>
              <a:uFillTx/>
              <a:latin typeface="Arial" panose="020B0604020202020204" pitchFamily="34" charset="0"/>
              <a:ea typeface="微软雅黑" panose="020B0503020204020204" pitchFamily="34" charset="-122"/>
              <a:sym typeface="+mn-ea"/>
            </a:endParaRPr>
          </a:p>
          <a:p>
            <a:pPr marL="0" lvl="0" indent="0" algn="l">
              <a:lnSpc>
                <a:spcPct val="120000"/>
              </a:lnSpc>
              <a:spcBef>
                <a:spcPts val="0"/>
              </a:spcBef>
              <a:spcAft>
                <a:spcPts val="800"/>
              </a:spcAft>
              <a:buSzPct val="100000"/>
            </a:pPr>
            <a:r>
              <a:rPr lang="en-US" altLang="zh-CN" sz="1400" spc="70">
                <a:solidFill>
                  <a:schemeClr val="dk1">
                    <a:lumMod val="85000"/>
                    <a:lumOff val="15000"/>
                  </a:schemeClr>
                </a:solidFill>
                <a:uFillTx/>
                <a:latin typeface="Arial" panose="020B0604020202020204" pitchFamily="34" charset="0"/>
                <a:ea typeface="微软雅黑" panose="020B0503020204020204" pitchFamily="34" charset="-122"/>
                <a:sym typeface="+mn-ea"/>
              </a:rPr>
              <a:t>2.</a:t>
            </a:r>
            <a:r>
              <a:rPr lang="zh-CN" altLang="en-US" sz="1400" spc="70">
                <a:solidFill>
                  <a:schemeClr val="dk1">
                    <a:lumMod val="85000"/>
                    <a:lumOff val="15000"/>
                  </a:schemeClr>
                </a:solidFill>
                <a:uFillTx/>
                <a:latin typeface="Arial" panose="020B0604020202020204" pitchFamily="34" charset="0"/>
                <a:ea typeface="微软雅黑" panose="020B0503020204020204" pitchFamily="34" charset="-122"/>
                <a:sym typeface="+mn-ea"/>
              </a:rPr>
              <a:t>还应当充分注意到，一些金融监管规章的强制性规定是根据上位法的授权或者是为了落实法律、行政法规的强制性规定而制定的具体规定。也就是说，金融监管规章的强制性规定有上位法的明确依据，只不过该上位法的规定较为原则，其在结合实践经验的基础上，将该原则性的规定予以具体化，使其具有可操作性。在这种情况下，合同违反的是法律、行政法规的强制性规定，人民法院可依据《民法典》第153条第1款认定合同效力。</a:t>
            </a:r>
            <a:endParaRPr lang="zh-CN" altLang="en-US" sz="1400" spc="70">
              <a:solidFill>
                <a:schemeClr val="dk1">
                  <a:lumMod val="85000"/>
                  <a:lumOff val="15000"/>
                </a:schemeClr>
              </a:solidFill>
              <a:uFillTx/>
              <a:latin typeface="Arial" panose="020B0604020202020204" pitchFamily="34" charset="0"/>
              <a:ea typeface="微软雅黑" panose="020B0503020204020204" pitchFamily="34" charset="-122"/>
              <a:sym typeface="+mn-ea"/>
            </a:endParaRPr>
          </a:p>
        </p:txBody>
      </p:sp>
      <p:sp>
        <p:nvSpPr>
          <p:cNvPr id="12" name="标题1"/>
          <p:cNvSpPr/>
          <p:nvPr>
            <p:custDataLst>
              <p:tags r:id="rId9"/>
            </p:custDataLst>
          </p:nvPr>
        </p:nvSpPr>
        <p:spPr>
          <a:xfrm>
            <a:off x="1900633" y="1096780"/>
            <a:ext cx="6551584" cy="625994"/>
          </a:xfrm>
          <a:prstGeom prst="rect">
            <a:avLst/>
          </a:prstGeom>
          <a:solidFill>
            <a:srgbClr val="FF6600"/>
          </a:solidFill>
        </p:spPr>
        <p:txBody>
          <a:bodyPr wrap="square" anchor="ctr" anchorCtr="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20000"/>
              </a:lnSpc>
              <a:spcBef>
                <a:spcPts val="0"/>
              </a:spcBef>
              <a:spcAft>
                <a:spcPts val="0"/>
              </a:spcAft>
              <a:buSzPct val="100000"/>
            </a:pPr>
            <a:r>
              <a:rPr lang="zh-CN" altLang="en-US" sz="1600" b="1" spc="110">
                <a:solidFill>
                  <a:schemeClr val="bg1"/>
                </a:solidFill>
                <a:uFillTx/>
                <a:latin typeface="Arial" panose="020B0604020202020204" pitchFamily="34" charset="0"/>
                <a:ea typeface="微软雅黑" panose="020B0503020204020204" pitchFamily="34" charset="-122"/>
                <a:sym typeface="+mn-ea"/>
              </a:rPr>
              <a:t>一、金融监管规章一般不能作为认定金融合同无效的直接依据，但可以作为判断是否违背公序良俗的重要依据或裁判理由</a:t>
            </a:r>
            <a:endParaRPr lang="zh-CN" altLang="en-US" sz="1600" b="1" spc="110">
              <a:solidFill>
                <a:schemeClr val="bg1"/>
              </a:solidFill>
              <a:uFillTx/>
              <a:latin typeface="Arial" panose="020B0604020202020204" pitchFamily="34" charset="0"/>
              <a:ea typeface="微软雅黑" panose="020B0503020204020204" pitchFamily="34" charset="-122"/>
              <a:sym typeface="+mn-ea"/>
            </a:endParaRPr>
          </a:p>
        </p:txBody>
      </p:sp>
      <p:sp>
        <p:nvSpPr>
          <p:cNvPr id="16" name="矩形: 圆角 15"/>
          <p:cNvSpPr/>
          <p:nvPr>
            <p:custDataLst>
              <p:tags r:id="rId10"/>
            </p:custDataLst>
          </p:nvPr>
        </p:nvSpPr>
        <p:spPr>
          <a:xfrm>
            <a:off x="395922" y="4081517"/>
            <a:ext cx="8230237" cy="1355713"/>
          </a:xfrm>
          <a:prstGeom prst="roundRect">
            <a:avLst>
              <a:gd name="adj" fmla="val 5883"/>
            </a:avLst>
          </a:prstGeom>
          <a:solidFill>
            <a:schemeClr val="bg1"/>
          </a:solidFill>
          <a:ln>
            <a:noFill/>
          </a:ln>
          <a:effectLst>
            <a:outerShdw blurRad="292100" dist="38100" dir="2700000" sx="101000" sy="101000" algn="tl"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7" name="序号1" descr="e7d195523061f1c08d347f6bf0421bdacd46f3c1815d51b81E1CE79090F8942429A56C6AE2B3163BABA1A3FCE285BEC4FF43A5085572A94AD2C0A17AE448F24FA68DD62479D8C0666FEB6710638384D2ED817A4F5797E348394E13AA4D405A6090FC5A3A108D834694539815BA3508E71FBEF5C49F4C764656C2053DD0B8FEA68254E67435733C3AA675A5DA722F51B5"/>
          <p:cNvSpPr txBox="1"/>
          <p:nvPr>
            <p:custDataLst>
              <p:tags r:id="rId11"/>
            </p:custDataLst>
          </p:nvPr>
        </p:nvSpPr>
        <p:spPr>
          <a:xfrm>
            <a:off x="636039" y="3970418"/>
            <a:ext cx="991600" cy="1041703"/>
          </a:xfrm>
          <a:prstGeom prst="rect">
            <a:avLst/>
          </a:prstGeom>
          <a:noFill/>
        </p:spPr>
        <p:txBody>
          <a:bodyPr wrap="square" rtlCol="0" anchor="ctr">
            <a:normAutofit/>
          </a:bodyPr>
          <a:lstStyle/>
          <a:p>
            <a:pPr algn="ctr"/>
            <a:r>
              <a:rPr lang="en-US" sz="2400" b="1" spc="300" dirty="0">
                <a:solidFill>
                  <a:schemeClr val="dk1">
                    <a:lumMod val="85000"/>
                    <a:lumOff val="15000"/>
                  </a:schemeClr>
                </a:solidFill>
                <a:latin typeface="Arial" panose="020B0604020202020204" pitchFamily="34" charset="0"/>
                <a:ea typeface="微软雅黑" panose="020B0503020204020204" pitchFamily="34" charset="-122"/>
                <a:cs typeface="Montserrat Black"/>
              </a:rPr>
              <a:t>02</a:t>
            </a:r>
            <a:endParaRPr lang="en-US" sz="2400" b="1" spc="300" dirty="0">
              <a:solidFill>
                <a:schemeClr val="dk1">
                  <a:lumMod val="85000"/>
                  <a:lumOff val="15000"/>
                </a:schemeClr>
              </a:solidFill>
              <a:latin typeface="Arial" panose="020B0604020202020204" pitchFamily="34" charset="0"/>
              <a:ea typeface="微软雅黑" panose="020B0503020204020204" pitchFamily="34" charset="-122"/>
              <a:cs typeface="Montserrat Black"/>
            </a:endParaRPr>
          </a:p>
        </p:txBody>
      </p:sp>
      <p:sp>
        <p:nvSpPr>
          <p:cNvPr id="20" name="标题2"/>
          <p:cNvSpPr/>
          <p:nvPr>
            <p:custDataLst>
              <p:tags r:id="rId12"/>
            </p:custDataLst>
          </p:nvPr>
        </p:nvSpPr>
        <p:spPr>
          <a:xfrm>
            <a:off x="1900633" y="4450968"/>
            <a:ext cx="6551584" cy="625994"/>
          </a:xfrm>
          <a:prstGeom prst="rect">
            <a:avLst/>
          </a:prstGeom>
        </p:spPr>
        <p:txBody>
          <a:bodyPr wrap="square" anchor="ctr"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20000"/>
              </a:lnSpc>
              <a:spcBef>
                <a:spcPts val="0"/>
              </a:spcBef>
              <a:spcAft>
                <a:spcPts val="0"/>
              </a:spcAft>
              <a:buSzPct val="100000"/>
            </a:pPr>
            <a:r>
              <a:rPr lang="zh-CN" altLang="en-US" sz="1500" b="1" spc="110">
                <a:solidFill>
                  <a:schemeClr val="bg1"/>
                </a:solidFill>
                <a:highlight>
                  <a:srgbClr val="FF0000"/>
                </a:highlight>
                <a:uFillTx/>
                <a:latin typeface="Arial" panose="020B0604020202020204" pitchFamily="34" charset="0"/>
                <a:ea typeface="微软雅黑" panose="020B0503020204020204" pitchFamily="34" charset="-122"/>
                <a:sym typeface="+mn-ea"/>
              </a:rPr>
              <a:t>二、金融监管规章可以作为认定民事权利义务及相应民事责任的重要参考或依据</a:t>
            </a:r>
            <a:endParaRPr lang="zh-CN" altLang="en-US" sz="1500" b="1" spc="110">
              <a:solidFill>
                <a:schemeClr val="bg1"/>
              </a:solidFill>
              <a:highlight>
                <a:srgbClr val="FF0000"/>
              </a:highlight>
              <a:uFillTx/>
              <a:latin typeface="Arial" panose="020B0604020202020204" pitchFamily="34" charset="0"/>
              <a:ea typeface="微软雅黑" panose="020B0503020204020204" pitchFamily="34" charset="-122"/>
              <a:sym typeface="+mn-ea"/>
            </a:endParaRPr>
          </a:p>
          <a:p>
            <a:pPr marL="0" indent="0" algn="l">
              <a:lnSpc>
                <a:spcPct val="120000"/>
              </a:lnSpc>
              <a:spcBef>
                <a:spcPts val="0"/>
              </a:spcBef>
              <a:spcAft>
                <a:spcPts val="0"/>
              </a:spcAft>
              <a:buSzPct val="100000"/>
            </a:pPr>
            <a:r>
              <a:rPr lang="zh-CN" altLang="en-US" sz="1400" spc="110">
                <a:solidFill>
                  <a:schemeClr val="dk1">
                    <a:lumMod val="85000"/>
                    <a:lumOff val="15000"/>
                  </a:schemeClr>
                </a:solidFill>
                <a:uFillTx/>
                <a:latin typeface="Arial" panose="020B0604020202020204" pitchFamily="34" charset="0"/>
                <a:ea typeface="微软雅黑" panose="020B0503020204020204" pitchFamily="34" charset="-122"/>
                <a:sym typeface="+mn-ea"/>
              </a:rPr>
              <a:t>金融法律、行政法规无法完全适应金融行业日新月异的快速变化，金融监管规章可以及时补位，填补监管制度漏洞。</a:t>
            </a:r>
            <a:endParaRPr lang="zh-CN" altLang="en-US" sz="1400" spc="110">
              <a:solidFill>
                <a:schemeClr val="dk1">
                  <a:lumMod val="85000"/>
                  <a:lumOff val="15000"/>
                </a:schemeClr>
              </a:solidFill>
              <a:uFillTx/>
              <a:latin typeface="Arial" panose="020B0604020202020204" pitchFamily="34" charset="0"/>
              <a:ea typeface="微软雅黑" panose="020B0503020204020204" pitchFamily="34" charset="-122"/>
              <a:sym typeface="+mn-ea"/>
            </a:endParaRPr>
          </a:p>
        </p:txBody>
      </p:sp>
    </p:spTree>
    <p:custDataLst>
      <p:tags r:id="rId1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任意多边形: 形状 8"/>
          <p:cNvSpPr/>
          <p:nvPr>
            <p:custDataLst>
              <p:tags r:id="rId1"/>
            </p:custDataLst>
          </p:nvPr>
        </p:nvSpPr>
        <p:spPr>
          <a:xfrm>
            <a:off x="0" y="2064808"/>
            <a:ext cx="9144000" cy="3650192"/>
          </a:xfrm>
          <a:custGeom>
            <a:avLst/>
            <a:gdLst>
              <a:gd name="connsiteX0" fmla="*/ 5197620 w 12192000"/>
              <a:gd name="connsiteY0" fmla="*/ 0 h 4380230"/>
              <a:gd name="connsiteX1" fmla="*/ 7834487 w 12192000"/>
              <a:gd name="connsiteY1" fmla="*/ 0 h 4380230"/>
              <a:gd name="connsiteX2" fmla="*/ 8158288 w 12192000"/>
              <a:gd name="connsiteY2" fmla="*/ 25223 h 4380230"/>
              <a:gd name="connsiteX3" fmla="*/ 11699343 w 12192000"/>
              <a:gd name="connsiteY3" fmla="*/ 764665 h 4380230"/>
              <a:gd name="connsiteX4" fmla="*/ 12192000 w 12192000"/>
              <a:gd name="connsiteY4" fmla="*/ 959976 h 4380230"/>
              <a:gd name="connsiteX5" fmla="*/ 12192000 w 12192000"/>
              <a:gd name="connsiteY5" fmla="*/ 4380230 h 4380230"/>
              <a:gd name="connsiteX6" fmla="*/ 0 w 12192000"/>
              <a:gd name="connsiteY6" fmla="*/ 4380230 h 4380230"/>
              <a:gd name="connsiteX7" fmla="*/ 0 w 12192000"/>
              <a:gd name="connsiteY7" fmla="*/ 1379581 h 4380230"/>
              <a:gd name="connsiteX8" fmla="*/ 228168 w 12192000"/>
              <a:gd name="connsiteY8" fmla="*/ 1246487 h 4380230"/>
              <a:gd name="connsiteX9" fmla="*/ 4873819 w 12192000"/>
              <a:gd name="connsiteY9" fmla="*/ 25223 h 4380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000" h="4380230">
                <a:moveTo>
                  <a:pt x="5197620" y="0"/>
                </a:moveTo>
                <a:lnTo>
                  <a:pt x="7834487" y="0"/>
                </a:lnTo>
                <a:lnTo>
                  <a:pt x="8158288" y="25223"/>
                </a:lnTo>
                <a:cubicBezTo>
                  <a:pt x="9484429" y="143593"/>
                  <a:pt x="10693225" y="402481"/>
                  <a:pt x="11699343" y="764665"/>
                </a:cubicBezTo>
                <a:lnTo>
                  <a:pt x="12192000" y="959976"/>
                </a:lnTo>
                <a:lnTo>
                  <a:pt x="12192000" y="4380230"/>
                </a:lnTo>
                <a:lnTo>
                  <a:pt x="0" y="4380230"/>
                </a:lnTo>
                <a:lnTo>
                  <a:pt x="0" y="1379581"/>
                </a:lnTo>
                <a:lnTo>
                  <a:pt x="228168" y="1246487"/>
                </a:lnTo>
                <a:cubicBezTo>
                  <a:pt x="1390619" y="632074"/>
                  <a:pt x="3017220" y="190941"/>
                  <a:pt x="4873819" y="25223"/>
                </a:cubicBezTo>
                <a:close/>
              </a:path>
            </a:pathLst>
          </a:cu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1" name="圆角矩形 10"/>
          <p:cNvSpPr/>
          <p:nvPr>
            <p:custDataLst>
              <p:tags r:id="rId2"/>
            </p:custDataLst>
          </p:nvPr>
        </p:nvSpPr>
        <p:spPr>
          <a:xfrm>
            <a:off x="437197" y="1573636"/>
            <a:ext cx="8286274" cy="363664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7" name="标题 1"/>
          <p:cNvSpPr>
            <a:spLocks noGrp="1"/>
          </p:cNvSpPr>
          <p:nvPr>
            <p:custDataLst>
              <p:tags r:id="rId3"/>
            </p:custDataLst>
          </p:nvPr>
        </p:nvSpPr>
        <p:spPr>
          <a:xfrm>
            <a:off x="779145" y="319114"/>
            <a:ext cx="7583804" cy="591026"/>
          </a:xfrm>
          <a:prstGeom prst="rect">
            <a:avLst/>
          </a:prstGeom>
        </p:spPr>
        <p:txBody>
          <a:bodyPr vert="horz" lIns="76200" tIns="28575" rIns="57150" bIns="28575" rtlCol="0" anchor="t" anchorCtr="0">
            <a:normAutofit/>
          </a:bodyPr>
          <a:lst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pitchFamily="34" charset="-122"/>
                <a:ea typeface="微软雅黑" panose="020B0503020204020204" pitchFamily="34" charset="-122"/>
                <a:cs typeface="+mj-cs"/>
              </a:defRPr>
            </a:lvl1pPr>
          </a:lstStyle>
          <a:p>
            <a:pPr marL="0" indent="0" algn="ctr">
              <a:lnSpc>
                <a:spcPct val="100000"/>
              </a:lnSpc>
              <a:spcBef>
                <a:spcPts val="0"/>
              </a:spcBef>
              <a:spcAft>
                <a:spcPts val="0"/>
              </a:spcAft>
              <a:buSzPct val="100000"/>
              <a:buNone/>
            </a:pPr>
            <a:r>
              <a:rPr lang="zh-CN" altLang="en-US" sz="3400" spc="180" dirty="0">
                <a:solidFill>
                  <a:schemeClr val="dk1">
                    <a:lumMod val="85000"/>
                    <a:lumOff val="15000"/>
                  </a:schemeClr>
                </a:solidFill>
                <a:uFillTx/>
                <a:latin typeface="Arial" panose="020B0604020202020204" pitchFamily="34" charset="0"/>
                <a:sym typeface="+mn-ea"/>
              </a:rPr>
              <a:t>金融监管规章分类</a:t>
            </a:r>
            <a:endParaRPr lang="zh-CN" altLang="en-US" sz="3400" spc="180" dirty="0">
              <a:solidFill>
                <a:schemeClr val="dk1">
                  <a:lumMod val="85000"/>
                  <a:lumOff val="15000"/>
                </a:schemeClr>
              </a:solidFill>
              <a:uFillTx/>
              <a:latin typeface="Arial" panose="020B0604020202020204" pitchFamily="34" charset="0"/>
              <a:sym typeface="+mn-ea"/>
            </a:endParaRPr>
          </a:p>
        </p:txBody>
      </p:sp>
      <p:sp>
        <p:nvSpPr>
          <p:cNvPr id="10" name="文本框 9"/>
          <p:cNvSpPr txBox="1"/>
          <p:nvPr>
            <p:custDataLst>
              <p:tags r:id="rId4"/>
            </p:custDataLst>
          </p:nvPr>
        </p:nvSpPr>
        <p:spPr>
          <a:xfrm>
            <a:off x="779145" y="1749372"/>
            <a:ext cx="7583805" cy="3285173"/>
          </a:xfrm>
          <a:prstGeom prst="rect">
            <a:avLst/>
          </a:prstGeom>
          <a:noFill/>
        </p:spPr>
        <p:txBody>
          <a:bodyPr vert="horz" lIns="67500" tIns="35100" rIns="67500" bIns="35100" rtlCol="0" anchor="t" anchorCtr="0">
            <a:normAutofit/>
          </a:bodyPr>
          <a:lstStyle>
            <a:lvl1pPr marL="285750" indent="-285750" fontAlgn="auto">
              <a:lnSpc>
                <a:spcPct val="150000"/>
              </a:lnSpc>
              <a:spcBef>
                <a:spcPts val="0"/>
              </a:spcBef>
              <a:spcAft>
                <a:spcPts val="800"/>
              </a:spcAft>
              <a:buFont typeface="+mj-ea"/>
              <a:buAutoNum type="ea1JpnChsDbPeriod"/>
              <a:defRPr sz="1100" u="none" strike="noStrike" cap="none" spc="150" normalizeH="0" baseline="0">
                <a:solidFill>
                  <a:schemeClr val="tx1">
                    <a:lumMod val="95000"/>
                    <a:lumOff val="5000"/>
                  </a:schemeClr>
                </a:solidFill>
                <a:uFillTx/>
                <a:latin typeface="微软雅黑 Light" panose="020B0502040204020203" charset="-122"/>
                <a:ea typeface="微软雅黑 Light" panose="020B0502040204020203"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pitchFamily="34" charset="-122"/>
                <a:ea typeface="微软雅黑" panose="020B0503020204020204" pitchFamily="3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pitchFamily="34" charset="-122"/>
                <a:ea typeface="微软雅黑" panose="020B0503020204020204" pitchFamily="3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317500" lvl="0" indent="-317500" algn="l">
              <a:lnSpc>
                <a:spcPct val="120000"/>
              </a:lnSpc>
              <a:buSzPct val="100000"/>
            </a:pPr>
            <a:r>
              <a:rPr lang="zh-CN" altLang="en-US" sz="1700" spc="90">
                <a:solidFill>
                  <a:schemeClr val="bg1"/>
                </a:solidFill>
                <a:highlight>
                  <a:srgbClr val="FF0000"/>
                </a:highlight>
                <a:latin typeface="Arial" panose="020B0604020202020204" pitchFamily="34" charset="0"/>
                <a:ea typeface="微软雅黑" panose="020B0503020204020204" pitchFamily="34" charset="-122"/>
                <a:sym typeface="+mn-ea"/>
              </a:rPr>
              <a:t>一般性经营要求。</a:t>
            </a:r>
            <a:r>
              <a:rPr lang="zh-CN" altLang="en-US" sz="1700" spc="90">
                <a:solidFill>
                  <a:schemeClr val="dk1">
                    <a:lumMod val="85000"/>
                    <a:lumOff val="15000"/>
                  </a:schemeClr>
                </a:solidFill>
                <a:latin typeface="Arial" panose="020B0604020202020204" pitchFamily="34" charset="0"/>
                <a:ea typeface="微软雅黑" panose="020B0503020204020204" pitchFamily="34" charset="-122"/>
                <a:sym typeface="+mn-ea"/>
              </a:rPr>
              <a:t>如对经营行为提出的关于资产比重、业务集中度规范、余额管理制度等要求，</a:t>
            </a:r>
            <a:r>
              <a:rPr lang="zh-CN" altLang="en-US" sz="1700" u="sng" spc="90">
                <a:solidFill>
                  <a:schemeClr val="dk1">
                    <a:lumMod val="85000"/>
                    <a:lumOff val="15000"/>
                  </a:schemeClr>
                </a:solidFill>
                <a:latin typeface="Arial" panose="020B0604020202020204" pitchFamily="34" charset="0"/>
                <a:ea typeface="微软雅黑" panose="020B0503020204020204" pitchFamily="34" charset="-122"/>
                <a:sym typeface="+mn-ea"/>
              </a:rPr>
              <a:t>一般而言并不触及公序良俗；</a:t>
            </a:r>
            <a:endParaRPr lang="zh-CN" altLang="en-US" sz="1700" u="sng" spc="90">
              <a:solidFill>
                <a:schemeClr val="dk1">
                  <a:lumMod val="85000"/>
                  <a:lumOff val="15000"/>
                </a:schemeClr>
              </a:solidFill>
              <a:latin typeface="Arial" panose="020B0604020202020204" pitchFamily="34" charset="0"/>
              <a:ea typeface="微软雅黑" panose="020B0503020204020204" pitchFamily="34" charset="-122"/>
              <a:sym typeface="+mn-ea"/>
            </a:endParaRPr>
          </a:p>
          <a:p>
            <a:pPr marL="317500" lvl="0" indent="-317500" algn="l">
              <a:lnSpc>
                <a:spcPct val="120000"/>
              </a:lnSpc>
              <a:buSzPct val="100000"/>
            </a:pPr>
            <a:r>
              <a:rPr lang="zh-CN" altLang="en-US" sz="1700" spc="90">
                <a:solidFill>
                  <a:schemeClr val="bg1"/>
                </a:solidFill>
                <a:highlight>
                  <a:srgbClr val="FF0000"/>
                </a:highlight>
                <a:latin typeface="Arial" panose="020B0604020202020204" pitchFamily="34" charset="0"/>
                <a:ea typeface="微软雅黑" panose="020B0503020204020204" pitchFamily="34" charset="-122"/>
                <a:sym typeface="+mn-ea"/>
              </a:rPr>
              <a:t>行为主体准入条件等门槛要求。</a:t>
            </a:r>
            <a:r>
              <a:rPr lang="zh-CN" altLang="en-US" sz="1700" spc="90">
                <a:solidFill>
                  <a:schemeClr val="dk1">
                    <a:lumMod val="85000"/>
                    <a:lumOff val="15000"/>
                  </a:schemeClr>
                </a:solidFill>
                <a:latin typeface="Arial" panose="020B0604020202020204" pitchFamily="34" charset="0"/>
                <a:ea typeface="微软雅黑" panose="020B0503020204020204" pitchFamily="34" charset="-122"/>
                <a:sym typeface="+mn-ea"/>
              </a:rPr>
              <a:t>目的则在于通过对行为主体的把控来实现对整体市场秩序的维护，</a:t>
            </a:r>
            <a:r>
              <a:rPr lang="zh-CN" altLang="en-US" sz="1700" u="sng" spc="90">
                <a:solidFill>
                  <a:schemeClr val="dk1">
                    <a:lumMod val="85000"/>
                    <a:lumOff val="15000"/>
                  </a:schemeClr>
                </a:solidFill>
                <a:latin typeface="Arial" panose="020B0604020202020204" pitchFamily="34" charset="0"/>
                <a:ea typeface="微软雅黑" panose="020B0503020204020204" pitchFamily="34" charset="-122"/>
                <a:sym typeface="+mn-ea"/>
              </a:rPr>
              <a:t>一般而言触及公序良俗；</a:t>
            </a:r>
            <a:endParaRPr lang="zh-CN" altLang="en-US" sz="1700" u="sng" spc="90">
              <a:solidFill>
                <a:schemeClr val="dk1">
                  <a:lumMod val="85000"/>
                  <a:lumOff val="15000"/>
                </a:schemeClr>
              </a:solidFill>
              <a:latin typeface="Arial" panose="020B0604020202020204" pitchFamily="34" charset="0"/>
              <a:ea typeface="微软雅黑" panose="020B0503020204020204" pitchFamily="34" charset="-122"/>
              <a:sym typeface="+mn-ea"/>
            </a:endParaRPr>
          </a:p>
          <a:p>
            <a:pPr marL="317500" lvl="0" indent="-317500" algn="l">
              <a:lnSpc>
                <a:spcPct val="120000"/>
              </a:lnSpc>
              <a:buSzPct val="100000"/>
            </a:pPr>
            <a:r>
              <a:rPr lang="zh-CN" altLang="en-US" sz="1700" spc="90">
                <a:solidFill>
                  <a:schemeClr val="bg1"/>
                </a:solidFill>
                <a:highlight>
                  <a:srgbClr val="FF0000"/>
                </a:highlight>
                <a:latin typeface="Arial" panose="020B0604020202020204" pitchFamily="34" charset="0"/>
                <a:ea typeface="微软雅黑" panose="020B0503020204020204" pitchFamily="34" charset="-122"/>
                <a:sym typeface="+mn-ea"/>
              </a:rPr>
              <a:t>特定业务规范。</a:t>
            </a:r>
            <a:r>
              <a:rPr lang="zh-CN" altLang="en-US" sz="1700" spc="90">
                <a:solidFill>
                  <a:schemeClr val="dk1">
                    <a:lumMod val="85000"/>
                    <a:lumOff val="15000"/>
                  </a:schemeClr>
                </a:solidFill>
                <a:latin typeface="Arial" panose="020B0604020202020204" pitchFamily="34" charset="0"/>
                <a:ea typeface="微软雅黑" panose="020B0503020204020204" pitchFamily="34" charset="-122"/>
                <a:sym typeface="+mn-ea"/>
              </a:rPr>
              <a:t>如监管机构提出的不得非法集资、吸收或变相吸收存款，不得发放或受托发放贷款，不得通过网络借贷信息中介机构、私募投资基金融资或转让资产等要求，此类规范反映的是金融分业经营、控制金融泡沫等更上位的监管机制，违反上述规定将损害整个金融市场的秩序及稳定，一般人民法院会审慎适用公序良俗原则。</a:t>
            </a:r>
            <a:endParaRPr lang="zh-CN" altLang="en-US" sz="1700" spc="90">
              <a:solidFill>
                <a:schemeClr val="dk1">
                  <a:lumMod val="85000"/>
                  <a:lumOff val="15000"/>
                </a:schemeClr>
              </a:solidFill>
              <a:latin typeface="Arial" panose="020B0604020202020204" pitchFamily="34" charset="0"/>
              <a:ea typeface="微软雅黑" panose="020B0503020204020204" pitchFamily="34" charset="-122"/>
              <a:sym typeface="+mn-ea"/>
            </a:endParaRPr>
          </a:p>
        </p:txBody>
      </p:sp>
      <p:sp>
        <p:nvSpPr>
          <p:cNvPr id="8" name="矩形 7"/>
          <p:cNvSpPr/>
          <p:nvPr>
            <p:custDataLst>
              <p:tags r:id="rId5"/>
            </p:custDataLst>
          </p:nvPr>
        </p:nvSpPr>
        <p:spPr>
          <a:xfrm>
            <a:off x="3671650" y="1031663"/>
            <a:ext cx="1800701" cy="34289"/>
          </a:xfrm>
          <a:prstGeom prst="rect">
            <a:avLst/>
          </a:prstGeom>
          <a:solidFill>
            <a:srgbClr val="FF6600"/>
          </a:solidFill>
          <a:ln w="9525">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539750" y="1631950"/>
            <a:ext cx="8114665" cy="3965575"/>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nvGrpSpPr>
          <p:cNvPr id="6" name="组合 5" descr="7b0a202020202274657874626f78223a20227b5c2263617465676f72795f69645c223a31303731332c5c2269645c223a32303334323937337d220a7d0a"/>
          <p:cNvGrpSpPr/>
          <p:nvPr/>
        </p:nvGrpSpPr>
        <p:grpSpPr>
          <a:xfrm>
            <a:off x="611758" y="266155"/>
            <a:ext cx="7798134" cy="4545609"/>
            <a:chOff x="5831" y="2867"/>
            <a:chExt cx="7372" cy="4924"/>
          </a:xfrm>
        </p:grpSpPr>
        <p:sp>
          <p:nvSpPr>
            <p:cNvPr id="2133" name="图形 2114"/>
            <p:cNvSpPr/>
            <p:nvPr>
              <p:custDataLst>
                <p:tags r:id="rId2"/>
              </p:custDataLst>
            </p:nvPr>
          </p:nvSpPr>
          <p:spPr>
            <a:xfrm>
              <a:off x="5930" y="6726"/>
              <a:ext cx="14" cy="19"/>
            </a:xfrm>
            <a:custGeom>
              <a:avLst/>
              <a:gdLst>
                <a:gd name="connsiteX0" fmla="*/ 0 w 8679"/>
                <a:gd name="connsiteY0" fmla="*/ 12151 h 12150"/>
                <a:gd name="connsiteX1" fmla="*/ 0 w 8679"/>
                <a:gd name="connsiteY1" fmla="*/ 0 h 12150"/>
              </a:gdLst>
              <a:ahLst/>
              <a:cxnLst>
                <a:cxn ang="0">
                  <a:pos x="connsiteX0" y="connsiteY0"/>
                </a:cxn>
                <a:cxn ang="0">
                  <a:pos x="connsiteX1" y="connsiteY1"/>
                </a:cxn>
              </a:cxnLst>
              <a:rect l="l" t="t" r="r" b="b"/>
              <a:pathLst>
                <a:path w="8679" h="12150">
                  <a:moveTo>
                    <a:pt x="0" y="12151"/>
                  </a:moveTo>
                  <a:lnTo>
                    <a:pt x="0" y="0"/>
                  </a:lnTo>
                </a:path>
              </a:pathLst>
            </a:custGeom>
            <a:solidFill>
              <a:srgbClr val="FFFFFF"/>
            </a:solidFill>
            <a:ln w="26035" cap="flat">
              <a:solidFill>
                <a:srgbClr val="5477EC"/>
              </a:solidFill>
              <a:prstDash val="solid"/>
              <a:miter/>
            </a:ln>
          </p:spPr>
          <p:txBody>
            <a:bodyPr rtlCol="0" anchor="ctr"/>
            <a:p>
              <a:endParaRPr lang="zh-CN" altLang="en-US"/>
            </a:p>
          </p:txBody>
        </p:sp>
        <p:sp>
          <p:nvSpPr>
            <p:cNvPr id="2134" name="图形 2114"/>
            <p:cNvSpPr/>
            <p:nvPr>
              <p:custDataLst>
                <p:tags r:id="rId3"/>
              </p:custDataLst>
            </p:nvPr>
          </p:nvSpPr>
          <p:spPr>
            <a:xfrm>
              <a:off x="5910" y="3275"/>
              <a:ext cx="14" cy="14"/>
            </a:xfrm>
            <a:custGeom>
              <a:avLst/>
              <a:gdLst/>
              <a:ahLst/>
              <a:cxnLst/>
              <a:rect l="l" t="t" r="r" b="b"/>
              <a:pathLst>
                <a:path w="8679" h="8679"/>
              </a:pathLst>
            </a:custGeom>
            <a:noFill/>
            <a:ln w="26035" cap="flat">
              <a:solidFill>
                <a:srgbClr val="5477EC"/>
              </a:solidFill>
              <a:prstDash val="solid"/>
              <a:miter/>
            </a:ln>
          </p:spPr>
          <p:txBody>
            <a:bodyPr rtlCol="0" anchor="ctr"/>
            <a:p>
              <a:endParaRPr lang="zh-CN" altLang="en-US"/>
            </a:p>
          </p:txBody>
        </p:sp>
        <p:sp>
          <p:nvSpPr>
            <p:cNvPr id="9" name="文本框 8"/>
            <p:cNvSpPr txBox="1"/>
            <p:nvPr>
              <p:custDataLst>
                <p:tags r:id="rId4"/>
              </p:custDataLst>
            </p:nvPr>
          </p:nvSpPr>
          <p:spPr>
            <a:xfrm>
              <a:off x="5831" y="2867"/>
              <a:ext cx="7372" cy="4924"/>
            </a:xfrm>
            <a:prstGeom prst="rect">
              <a:avLst/>
            </a:prstGeom>
            <a:noFill/>
          </p:spPr>
          <p:txBody>
            <a:bodyPr wrap="square" rtlCol="0">
              <a:noAutofit/>
            </a:bodyPr>
            <a:p>
              <a:pPr algn="ctr">
                <a:buFont typeface="Arial" panose="020B0604020202020204" pitchFamily="34" charset="0"/>
              </a:pP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典型案例之</a:t>
              </a:r>
              <a:r>
                <a:rPr lang="en-US" altLang="zh-CN" sz="1800" b="1" spc="200">
                  <a:solidFill>
                    <a:schemeClr val="bg1"/>
                  </a:solidFill>
                  <a:highlight>
                    <a:srgbClr val="FF0000"/>
                  </a:highlight>
                  <a:uFillTx/>
                  <a:latin typeface="黑体" panose="02010609060101010101" charset="-122"/>
                  <a:ea typeface="黑体" panose="02010609060101010101" charset="-122"/>
                  <a:sym typeface="+mn-ea"/>
                </a:rPr>
                <a:t>“</a:t>
              </a: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以规章作为判断合同效力的重要依据或裁判理由</a:t>
              </a:r>
              <a:r>
                <a:rPr lang="en-US" altLang="zh-CN" sz="1800" b="1" spc="200">
                  <a:solidFill>
                    <a:schemeClr val="bg1"/>
                  </a:solidFill>
                  <a:highlight>
                    <a:srgbClr val="FF0000"/>
                  </a:highlight>
                  <a:uFillTx/>
                  <a:latin typeface="黑体" panose="02010609060101010101" charset="-122"/>
                  <a:ea typeface="黑体" panose="02010609060101010101" charset="-122"/>
                  <a:sym typeface="+mn-ea"/>
                </a:rPr>
                <a:t>”</a:t>
              </a: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a:t>
              </a:r>
              <a:endParaRPr lang="zh-CN" altLang="en-US" sz="1800" b="1" spc="200">
                <a:solidFill>
                  <a:schemeClr val="bg1"/>
                </a:solidFill>
                <a:highlight>
                  <a:srgbClr val="FF0000"/>
                </a:highlight>
                <a:uFillTx/>
                <a:latin typeface="黑体" panose="02010609060101010101" charset="-122"/>
                <a:ea typeface="黑体" panose="02010609060101010101" charset="-122"/>
                <a:sym typeface="+mn-ea"/>
              </a:endParaRPr>
            </a:p>
            <a:p>
              <a:pPr algn="ctr">
                <a:buFont typeface="Arial" panose="020B0604020202020204" pitchFamily="34" charset="0"/>
              </a:pPr>
              <a:endParaRPr lang="zh-CN" altLang="en-US" sz="1800" b="1" spc="200">
                <a:solidFill>
                  <a:schemeClr val="bg1"/>
                </a:solidFill>
                <a:highlight>
                  <a:srgbClr val="FF0000"/>
                </a:highlight>
                <a:uFillTx/>
                <a:latin typeface="黑体" panose="02010609060101010101" charset="-122"/>
                <a:ea typeface="黑体" panose="02010609060101010101" charset="-122"/>
                <a:sym typeface="+mn-ea"/>
              </a:endParaRPr>
            </a:p>
            <a:p>
              <a:pPr algn="ctr">
                <a:buFont typeface="Arial" panose="020B0604020202020204" pitchFamily="34" charset="0"/>
              </a:pP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福建伟杰投资有限公司、福州天策实业有限公司营业信托纠纷二审民事裁定书：(2017)最高法民终529号</a:t>
              </a:r>
              <a:endParaRPr lang="zh-CN" altLang="en-US" sz="1800" b="1" spc="200">
                <a:solidFill>
                  <a:schemeClr val="bg1"/>
                </a:solidFill>
                <a:highlight>
                  <a:srgbClr val="FF0000"/>
                </a:highlight>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endParaRPr lang="zh-CN" altLang="en-US" sz="1800" b="1" spc="200">
                <a:gradFill>
                  <a:gsLst>
                    <a:gs pos="0">
                      <a:srgbClr val="14CD68"/>
                    </a:gs>
                    <a:gs pos="100000">
                      <a:srgbClr val="0B6E38"/>
                    </a:gs>
                  </a:gsLst>
                  <a:lin scaled="0"/>
                </a:gradFill>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本院认为，天策公司、伟杰公司签订的《信托持股协议》内容，明显违反中国保险监督管理委员会制定的《保险公司股权管理办法》第八条关于“任何单位或者个人不得委托他人或者接受他人委托持有保险公司的股权”的规定，</a:t>
              </a:r>
              <a:r>
                <a:rPr lang="zh-CN" altLang="en-US" sz="1800" spc="200">
                  <a:solidFill>
                    <a:srgbClr val="FF0000"/>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对该《信托持股协议》的效力审查，应从《保险公司股权管理办法》禁止代持保险公司股权规定的规范目的、内容实质，以及实践中允许代持保险公司股权可能出现的危害后果进行综合分析认定</a:t>
              </a: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a:t>
              </a:r>
              <a:endPar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p:txBody>
        </p:sp>
      </p:grpSp>
      <p:sp>
        <p:nvSpPr>
          <p:cNvPr id="2" name="文本框 1"/>
          <p:cNvSpPr txBox="1"/>
          <p:nvPr/>
        </p:nvSpPr>
        <p:spPr>
          <a:xfrm>
            <a:off x="2183130" y="4945380"/>
            <a:ext cx="3048000" cy="368300"/>
          </a:xfrm>
          <a:prstGeom prst="rect">
            <a:avLst/>
          </a:prstGeom>
          <a:noFill/>
        </p:spPr>
        <p:txBody>
          <a:bodyPr wrap="square" rtlCol="0">
            <a:spAutoFit/>
          </a:bodyPr>
          <a:p>
            <a:endParaRPr lang="zh-CN" altLang="en-US"/>
          </a:p>
        </p:txBody>
      </p:sp>
      <p:sp>
        <p:nvSpPr>
          <p:cNvPr id="3" name="文本框 2"/>
          <p:cNvSpPr txBox="1"/>
          <p:nvPr/>
        </p:nvSpPr>
        <p:spPr>
          <a:xfrm>
            <a:off x="8338820" y="4763770"/>
            <a:ext cx="3048000" cy="368300"/>
          </a:xfrm>
          <a:prstGeom prst="rect">
            <a:avLst/>
          </a:prstGeom>
          <a:noFill/>
        </p:spPr>
        <p:txBody>
          <a:bodyPr wrap="square" rtlCol="0">
            <a:sp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274955" y="273050"/>
            <a:ext cx="8434070" cy="4965700"/>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nvGrpSpPr>
          <p:cNvPr id="6" name="组合 5" descr="7b0a202020202274657874626f78223a20227b5c2263617465676f72795f69645c223a31303731332c5c2269645c223a32303334323937337d220a7d0a"/>
          <p:cNvGrpSpPr/>
          <p:nvPr/>
        </p:nvGrpSpPr>
        <p:grpSpPr>
          <a:xfrm>
            <a:off x="322963" y="264609"/>
            <a:ext cx="8446894" cy="4944340"/>
            <a:chOff x="5558" y="2362"/>
            <a:chExt cx="7985" cy="5570"/>
          </a:xfrm>
        </p:grpSpPr>
        <p:sp>
          <p:nvSpPr>
            <p:cNvPr id="2133" name="图形 2114"/>
            <p:cNvSpPr/>
            <p:nvPr>
              <p:custDataLst>
                <p:tags r:id="rId2"/>
              </p:custDataLst>
            </p:nvPr>
          </p:nvSpPr>
          <p:spPr>
            <a:xfrm>
              <a:off x="5930" y="6726"/>
              <a:ext cx="14" cy="19"/>
            </a:xfrm>
            <a:custGeom>
              <a:avLst/>
              <a:gdLst>
                <a:gd name="connsiteX0" fmla="*/ 0 w 8679"/>
                <a:gd name="connsiteY0" fmla="*/ 12151 h 12150"/>
                <a:gd name="connsiteX1" fmla="*/ 0 w 8679"/>
                <a:gd name="connsiteY1" fmla="*/ 0 h 12150"/>
              </a:gdLst>
              <a:ahLst/>
              <a:cxnLst>
                <a:cxn ang="0">
                  <a:pos x="connsiteX0" y="connsiteY0"/>
                </a:cxn>
                <a:cxn ang="0">
                  <a:pos x="connsiteX1" y="connsiteY1"/>
                </a:cxn>
              </a:cxnLst>
              <a:rect l="l" t="t" r="r" b="b"/>
              <a:pathLst>
                <a:path w="8679" h="12150">
                  <a:moveTo>
                    <a:pt x="0" y="12151"/>
                  </a:moveTo>
                  <a:lnTo>
                    <a:pt x="0" y="0"/>
                  </a:lnTo>
                </a:path>
              </a:pathLst>
            </a:custGeom>
            <a:solidFill>
              <a:srgbClr val="FFFFFF"/>
            </a:solidFill>
            <a:ln w="26035" cap="flat">
              <a:solidFill>
                <a:srgbClr val="5477EC"/>
              </a:solidFill>
              <a:prstDash val="solid"/>
              <a:miter/>
            </a:ln>
          </p:spPr>
          <p:txBody>
            <a:bodyPr rtlCol="0" anchor="ctr"/>
            <a:p>
              <a:endParaRPr lang="zh-CN" altLang="en-US"/>
            </a:p>
          </p:txBody>
        </p:sp>
        <p:sp>
          <p:nvSpPr>
            <p:cNvPr id="2134" name="图形 2114"/>
            <p:cNvSpPr/>
            <p:nvPr>
              <p:custDataLst>
                <p:tags r:id="rId3"/>
              </p:custDataLst>
            </p:nvPr>
          </p:nvSpPr>
          <p:spPr>
            <a:xfrm>
              <a:off x="5910" y="3275"/>
              <a:ext cx="14" cy="14"/>
            </a:xfrm>
            <a:custGeom>
              <a:avLst/>
              <a:gdLst/>
              <a:ahLst/>
              <a:cxnLst/>
              <a:rect l="l" t="t" r="r" b="b"/>
              <a:pathLst>
                <a:path w="8679" h="8679"/>
              </a:pathLst>
            </a:custGeom>
            <a:noFill/>
            <a:ln w="26035" cap="flat">
              <a:solidFill>
                <a:srgbClr val="5477EC"/>
              </a:solidFill>
              <a:prstDash val="solid"/>
              <a:miter/>
            </a:ln>
          </p:spPr>
          <p:txBody>
            <a:bodyPr rtlCol="0" anchor="ctr"/>
            <a:p>
              <a:endParaRPr lang="zh-CN" altLang="en-US"/>
            </a:p>
          </p:txBody>
        </p:sp>
        <p:sp>
          <p:nvSpPr>
            <p:cNvPr id="9" name="文本框 8"/>
            <p:cNvSpPr txBox="1"/>
            <p:nvPr>
              <p:custDataLst>
                <p:tags r:id="rId4"/>
              </p:custDataLst>
            </p:nvPr>
          </p:nvSpPr>
          <p:spPr>
            <a:xfrm>
              <a:off x="5558" y="2362"/>
              <a:ext cx="7985" cy="5570"/>
            </a:xfrm>
            <a:prstGeom prst="rect">
              <a:avLst/>
            </a:prstGeom>
            <a:noFill/>
          </p:spPr>
          <p:txBody>
            <a:bodyPr wrap="square" rtlCol="0">
              <a:noAutofit/>
            </a:bodyPr>
            <a:p>
              <a:pPr indent="457200" algn="l">
                <a:lnSpc>
                  <a:spcPct val="150000"/>
                </a:lnSpc>
                <a:buFont typeface="Arial" panose="020B0604020202020204" pitchFamily="34" charset="0"/>
              </a:pP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首先，</a:t>
              </a:r>
              <a:r>
                <a:rPr lang="zh-CN" altLang="en-US" sz="1800" spc="200">
                  <a:solidFill>
                    <a:srgbClr val="FF0000"/>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从《保险公司股权管理办法》禁止代持保险公司股权的制定依据和目的来看，</a:t>
              </a: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尽管《保险公司股权管理办法》在法律规范的效力位阶上属于部门规章，该管理办法关于禁止代持保险公司股权的规定与《中华人民共和国保险法》的立法目的一致，都是为了加强对保险业的监督管理，维护社会经济秩序和社会公共利益，促进保险事业的健康发展。</a:t>
              </a:r>
              <a:endPar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其次，</a:t>
              </a:r>
              <a:r>
                <a:rPr lang="zh-CN" altLang="en-US" sz="1800" spc="200">
                  <a:solidFill>
                    <a:srgbClr val="FF0000"/>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从《保险公司股权管理办法》禁止代持保险公司股权规定的内容来看，该规定系中国保险监督管理委员会在本部门的职责权限范围内，</a:t>
              </a: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根据加强保险业监督管理的实际需要具体制定，该内容不与更高层级的相关法律、行政法规的规定相抵触，也未与具有同层级效力的其他规范相冲突，同时其制定和发布亦未违反法定程序，因此《保险公司股权管理办法》关于禁止代持保险公司股权的规定具有实质上的正当性与合法性。</a:t>
              </a:r>
              <a:endParaRPr lang="zh-CN" altLang="en-US" sz="1800" spc="200">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r>
                <a:rPr lang="zh-CN" altLang="en-US" sz="1800" spc="200">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a:t>
              </a:r>
              <a:endParaRPr lang="zh-CN" altLang="en-US" sz="1800" spc="200">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p:txBody>
        </p:sp>
      </p:grpSp>
      <p:sp>
        <p:nvSpPr>
          <p:cNvPr id="2" name="文本框 1"/>
          <p:cNvSpPr txBox="1"/>
          <p:nvPr/>
        </p:nvSpPr>
        <p:spPr>
          <a:xfrm>
            <a:off x="2183130" y="4796155"/>
            <a:ext cx="3048000" cy="368300"/>
          </a:xfrm>
          <a:prstGeom prst="rect">
            <a:avLst/>
          </a:prstGeom>
          <a:noFill/>
        </p:spPr>
        <p:txBody>
          <a:bodyPr wrap="square" rtlCol="0">
            <a:spAutoFit/>
          </a:bodyPr>
          <a:p>
            <a:endParaRPr lang="zh-CN" altLang="en-US"/>
          </a:p>
        </p:txBody>
      </p:sp>
      <p:sp>
        <p:nvSpPr>
          <p:cNvPr id="3" name="文本框 2"/>
          <p:cNvSpPr txBox="1"/>
          <p:nvPr/>
        </p:nvSpPr>
        <p:spPr>
          <a:xfrm>
            <a:off x="8338820" y="4763770"/>
            <a:ext cx="3048000" cy="368300"/>
          </a:xfrm>
          <a:prstGeom prst="rect">
            <a:avLst/>
          </a:prstGeom>
          <a:noFill/>
        </p:spPr>
        <p:txBody>
          <a:bodyPr wrap="square" rtlCol="0">
            <a:sp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57"/>
          <p:cNvSpPr/>
          <p:nvPr/>
        </p:nvSpPr>
        <p:spPr>
          <a:xfrm flipV="1">
            <a:off x="3175" y="-58737"/>
            <a:ext cx="9140825" cy="631825"/>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7171" name="Rectangle 559"/>
          <p:cNvSpPr/>
          <p:nvPr/>
        </p:nvSpPr>
        <p:spPr>
          <a:xfrm>
            <a:off x="47625" y="122238"/>
            <a:ext cx="8128000" cy="450215"/>
          </a:xfrm>
          <a:prstGeom prst="rect">
            <a:avLst/>
          </a:prstGeom>
          <a:noFill/>
          <a:ln w="9525">
            <a:noFill/>
          </a:ln>
        </p:spPr>
        <p:txBody>
          <a:bodyPr anchor="t" anchorCtr="0">
            <a:spAutoFit/>
          </a:bodyPr>
          <a:lstStyle/>
          <a:p>
            <a:pPr eaLnBrk="0" hangingPunct="0">
              <a:lnSpc>
                <a:spcPts val="2800"/>
              </a:lnSpc>
              <a:spcBef>
                <a:spcPct val="20000"/>
              </a:spcBef>
            </a:pPr>
            <a:r>
              <a:rPr lang="zh-CN" altLang="en-US" sz="3000" dirty="0">
                <a:latin typeface="微软雅黑" panose="020B0503020204020204" pitchFamily="34" charset="-122"/>
                <a:ea typeface="微软雅黑" panose="020B0503020204020204" pitchFamily="34" charset="-122"/>
              </a:rPr>
              <a:t>张德胜律师个人简介</a:t>
            </a:r>
            <a:endParaRPr lang="zh-CN" altLang="zh-CN" dirty="0">
              <a:latin typeface="Calibri" panose="020F0502020204030204" pitchFamily="34" charset="0"/>
              <a:ea typeface="宋体" panose="02010600030101010101" pitchFamily="2" charset="-122"/>
            </a:endParaRPr>
          </a:p>
        </p:txBody>
      </p:sp>
      <p:sp>
        <p:nvSpPr>
          <p:cNvPr id="7172" name="TextBox 2"/>
          <p:cNvSpPr txBox="1"/>
          <p:nvPr/>
        </p:nvSpPr>
        <p:spPr>
          <a:xfrm>
            <a:off x="179705" y="697230"/>
            <a:ext cx="8620760" cy="4425950"/>
          </a:xfrm>
          <a:prstGeom prst="rect">
            <a:avLst/>
          </a:prstGeom>
          <a:noFill/>
          <a:ln w="73025" cap="flat" cmpd="thickThin">
            <a:solidFill>
              <a:srgbClr val="FF6600"/>
            </a:solidFill>
            <a:prstDash val="solid"/>
            <a:miter/>
            <a:headEnd type="none" w="med" len="med"/>
            <a:tailEnd type="none" w="med" len="med"/>
          </a:ln>
        </p:spPr>
        <p:txBody>
          <a:bodyPr wrap="square" anchor="t" anchorCtr="0">
            <a:noAutofit/>
          </a:bodyPr>
          <a:lstStyle/>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a:p>
            <a:pPr indent="457200" algn="just">
              <a:lnSpc>
                <a:spcPct val="150000"/>
              </a:lnSpc>
            </a:pPr>
            <a:endParaRPr lang="zh-CN" altLang="en-US" sz="1400" dirty="0">
              <a:solidFill>
                <a:schemeClr val="tx1"/>
              </a:solidFill>
              <a:latin typeface="微软雅黑" panose="020B0503020204020204" pitchFamily="34" charset="-122"/>
              <a:ea typeface="微软雅黑" panose="020B0503020204020204" pitchFamily="34" charset="-122"/>
            </a:endParaRPr>
          </a:p>
        </p:txBody>
      </p:sp>
      <p:pic>
        <p:nvPicPr>
          <p:cNvPr id="278" name="图片 4" descr="DSC_3218副本"/>
          <p:cNvPicPr>
            <a:picLocks noChangeAspect="1"/>
          </p:cNvPicPr>
          <p:nvPr/>
        </p:nvPicPr>
        <p:blipFill>
          <a:blip r:embed="rId1"/>
          <a:stretch>
            <a:fillRect/>
          </a:stretch>
        </p:blipFill>
        <p:spPr>
          <a:xfrm>
            <a:off x="7020560" y="913130"/>
            <a:ext cx="1400810" cy="1841500"/>
          </a:xfrm>
          <a:prstGeom prst="rect">
            <a:avLst/>
          </a:prstGeom>
          <a:noFill/>
          <a:ln>
            <a:noFill/>
          </a:ln>
        </p:spPr>
      </p:pic>
      <p:sp>
        <p:nvSpPr>
          <p:cNvPr id="2" name="文本框 1"/>
          <p:cNvSpPr txBox="1"/>
          <p:nvPr/>
        </p:nvSpPr>
        <p:spPr>
          <a:xfrm>
            <a:off x="323850" y="817245"/>
            <a:ext cx="8449945" cy="4172585"/>
          </a:xfrm>
          <a:prstGeom prst="rect">
            <a:avLst/>
          </a:prstGeom>
          <a:noFill/>
        </p:spPr>
        <p:txBody>
          <a:bodyPr wrap="square" rtlCol="0">
            <a:noAutofit/>
          </a:bodyPr>
          <a:p>
            <a:pPr algn="l">
              <a:lnSpc>
                <a:spcPts val="2220"/>
              </a:lnSpc>
            </a:pPr>
            <a:r>
              <a:rPr lang="zh-CN" altLang="en-US">
                <a:solidFill>
                  <a:schemeClr val="tx1"/>
                </a:solidFill>
              </a:rPr>
              <a:t> </a:t>
            </a:r>
            <a:r>
              <a:rPr lang="en-US" altLang="zh-CN">
                <a:solidFill>
                  <a:schemeClr val="tx1"/>
                </a:solidFill>
              </a:rPr>
              <a:t>   </a:t>
            </a:r>
            <a:r>
              <a:rPr lang="en-US" altLang="zh-CN" sz="1600">
                <a:solidFill>
                  <a:schemeClr val="tx1"/>
                </a:solidFill>
              </a:rPr>
              <a:t> </a:t>
            </a:r>
            <a:r>
              <a:rPr lang="en-US" altLang="zh-CN" sz="1600">
                <a:solidFill>
                  <a:schemeClr val="tx1"/>
                </a:solidFill>
                <a:latin typeface="宋体" panose="02010600030101010101" pitchFamily="2" charset="-122"/>
                <a:cs typeface="宋体" panose="02010600030101010101" pitchFamily="2" charset="-122"/>
              </a:rPr>
              <a:t> </a:t>
            </a:r>
            <a:r>
              <a:rPr sz="1600">
                <a:solidFill>
                  <a:schemeClr val="tx1"/>
                </a:solidFill>
                <a:latin typeface="宋体" panose="02010600030101010101" pitchFamily="2" charset="-122"/>
                <a:cs typeface="宋体" panose="02010600030101010101" pitchFamily="2" charset="-122"/>
              </a:rPr>
              <a:t>张德胜律师，西南政法大学法学学士（1991），贵州大学法学院民商</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sz="1600">
                <a:solidFill>
                  <a:schemeClr val="tx1"/>
                </a:solidFill>
                <a:latin typeface="宋体" panose="02010600030101010101" pitchFamily="2" charset="-122"/>
                <a:cs typeface="宋体" panose="02010600030101010101" pitchFamily="2" charset="-122"/>
              </a:rPr>
              <a:t>法学硕士（2004）。中豪律师事务所高级合伙人、贵阳所管委会主任，</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sz="1600">
                <a:solidFill>
                  <a:schemeClr val="tx1"/>
                </a:solidFill>
                <a:latin typeface="宋体" panose="02010600030101010101" pitchFamily="2" charset="-122"/>
                <a:cs typeface="宋体" panose="02010600030101010101" pitchFamily="2" charset="-122"/>
              </a:rPr>
              <a:t>贵州大学法学院法律硕士研究生校外导师。</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lang="en-US" sz="1600">
                <a:solidFill>
                  <a:schemeClr val="tx1"/>
                </a:solidFill>
                <a:latin typeface="宋体" panose="02010600030101010101" pitchFamily="2" charset="-122"/>
                <a:cs typeface="宋体" panose="02010600030101010101" pitchFamily="2" charset="-122"/>
              </a:rPr>
              <a:t>   </a:t>
            </a:r>
            <a:r>
              <a:rPr sz="1600">
                <a:solidFill>
                  <a:schemeClr val="tx1"/>
                </a:solidFill>
                <a:latin typeface="宋体" panose="02010600030101010101" pitchFamily="2" charset="-122"/>
                <a:cs typeface="宋体" panose="02010600030101010101" pitchFamily="2" charset="-122"/>
              </a:rPr>
              <a:t>张德胜律师具有30余年法律职业经验。1991—2005年在某中级人民法院</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sz="1600">
                <a:solidFill>
                  <a:schemeClr val="tx1"/>
                </a:solidFill>
                <a:latin typeface="宋体" panose="02010600030101010101" pitchFamily="2" charset="-122"/>
                <a:cs typeface="宋体" panose="02010600030101010101" pitchFamily="2" charset="-122"/>
              </a:rPr>
              <a:t>工作，承办了多起在省市有影响的重大疑难案件，多次受到省、市法院及</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sz="1600">
                <a:solidFill>
                  <a:schemeClr val="tx1"/>
                </a:solidFill>
                <a:latin typeface="宋体" panose="02010600030101010101" pitchFamily="2" charset="-122"/>
                <a:cs typeface="宋体" panose="02010600030101010101" pitchFamily="2" charset="-122"/>
              </a:rPr>
              <a:t>贵阳市委表彰，积累了较为丰富的司法实践经验。2006年开始从事律师</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sz="1600">
                <a:solidFill>
                  <a:schemeClr val="tx1"/>
                </a:solidFill>
                <a:latin typeface="宋体" panose="02010600030101010101" pitchFamily="2" charset="-122"/>
                <a:cs typeface="宋体" panose="02010600030101010101" pitchFamily="2" charset="-122"/>
              </a:rPr>
              <a:t>工作，长期专注于民商事领域法律服务，包括公司治理与法律风险防范、</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sz="1600">
                <a:solidFill>
                  <a:schemeClr val="tx1"/>
                </a:solidFill>
                <a:latin typeface="宋体" panose="02010600030101010101" pitchFamily="2" charset="-122"/>
                <a:cs typeface="宋体" panose="02010600030101010101" pitchFamily="2" charset="-122"/>
              </a:rPr>
              <a:t>国企及金融机构法律服务、企业合规业务、破产及清算业务、法律政策评审、法律风险评估及对策制定、重大商事诉讼等。</a:t>
            </a:r>
            <a:endParaRPr sz="1600">
              <a:solidFill>
                <a:schemeClr val="tx1"/>
              </a:solidFill>
              <a:latin typeface="宋体" panose="02010600030101010101" pitchFamily="2" charset="-122"/>
              <a:cs typeface="宋体" panose="02010600030101010101" pitchFamily="2" charset="-122"/>
            </a:endParaRPr>
          </a:p>
          <a:p>
            <a:pPr algn="l">
              <a:lnSpc>
                <a:spcPts val="2220"/>
              </a:lnSpc>
            </a:pPr>
            <a:r>
              <a:rPr lang="en-US" altLang="zh-CN" sz="1600">
                <a:solidFill>
                  <a:schemeClr val="tx1"/>
                </a:solidFill>
                <a:latin typeface="宋体" panose="02010600030101010101" pitchFamily="2" charset="-122"/>
                <a:cs typeface="宋体" panose="02010600030101010101" pitchFamily="2" charset="-122"/>
                <a:sym typeface="+mn-ea"/>
              </a:rPr>
              <a:t>   </a:t>
            </a:r>
            <a:r>
              <a:rPr lang="zh-CN" altLang="en-US" sz="1600">
                <a:solidFill>
                  <a:schemeClr val="tx1"/>
                </a:solidFill>
                <a:latin typeface="宋体" panose="02010600030101010101" pitchFamily="2" charset="-122"/>
                <a:cs typeface="宋体" panose="02010600030101010101" pitchFamily="2" charset="-122"/>
                <a:sym typeface="+mn-ea"/>
              </a:rPr>
              <a:t>执业</a:t>
            </a:r>
            <a:r>
              <a:rPr lang="en-US" altLang="zh-CN" sz="1600">
                <a:solidFill>
                  <a:schemeClr val="tx1"/>
                </a:solidFill>
                <a:latin typeface="宋体" panose="02010600030101010101" pitchFamily="2" charset="-122"/>
                <a:cs typeface="宋体" panose="02010600030101010101" pitchFamily="2" charset="-122"/>
                <a:sym typeface="+mn-ea"/>
              </a:rPr>
              <a:t>多年来</a:t>
            </a:r>
            <a:r>
              <a:rPr lang="zh-CN" altLang="en-US" sz="1600">
                <a:solidFill>
                  <a:schemeClr val="tx1"/>
                </a:solidFill>
                <a:latin typeface="宋体" panose="02010600030101010101" pitchFamily="2" charset="-122"/>
                <a:cs typeface="宋体" panose="02010600030101010101" pitchFamily="2" charset="-122"/>
                <a:sym typeface="+mn-ea"/>
              </a:rPr>
              <a:t>，</a:t>
            </a:r>
            <a:r>
              <a:rPr lang="zh-CN" altLang="en-US" sz="1600">
                <a:solidFill>
                  <a:schemeClr val="tx1"/>
                </a:solidFill>
                <a:latin typeface="宋体" panose="02010600030101010101" pitchFamily="2" charset="-122"/>
                <a:cs typeface="宋体" panose="02010600030101010101" pitchFamily="2" charset="-122"/>
                <a:sym typeface="+mn-ea"/>
              </a:rPr>
              <a:t>张德胜律师</a:t>
            </a:r>
            <a:r>
              <a:rPr lang="en-US" altLang="zh-CN" sz="1600">
                <a:solidFill>
                  <a:schemeClr val="tx1"/>
                </a:solidFill>
                <a:latin typeface="宋体" panose="02010600030101010101" pitchFamily="2" charset="-122"/>
                <a:cs typeface="宋体" panose="02010600030101010101" pitchFamily="2" charset="-122"/>
                <a:sym typeface="+mn-ea"/>
              </a:rPr>
              <a:t>为客户提供了优质法律服务，常年担任上海浦东发展银行贵阳分行、南方汇通股份有限公司、中国移动贵州有限公司、中国电信遵义分公司</a:t>
            </a:r>
            <a:r>
              <a:rPr lang="zh-CN" altLang="en-US" sz="1600">
                <a:solidFill>
                  <a:schemeClr val="tx1"/>
                </a:solidFill>
                <a:latin typeface="宋体" panose="02010600030101010101" pitchFamily="2" charset="-122"/>
                <a:cs typeface="宋体" panose="02010600030101010101" pitchFamily="2" charset="-122"/>
                <a:sym typeface="+mn-ea"/>
              </a:rPr>
              <a:t>、贵州省黔晟国有资产经营有限责任公司</a:t>
            </a:r>
            <a:r>
              <a:rPr lang="en-US" altLang="zh-CN" sz="1600">
                <a:solidFill>
                  <a:schemeClr val="tx1"/>
                </a:solidFill>
                <a:latin typeface="宋体" panose="02010600030101010101" pitchFamily="2" charset="-122"/>
                <a:cs typeface="宋体" panose="02010600030101010101" pitchFamily="2" charset="-122"/>
                <a:sym typeface="+mn-ea"/>
              </a:rPr>
              <a:t>等金融机构和国企、上市公司的常年法律顾问，为工商银行贵州省分行、民生银行贵阳分行、交通银行贵州省分行、进出口银行贵州省分行、华融资产公司、信达资产公司、长城资产公司、德福投资公司等机构提供专项法律服务及诉讼代理服务。</a:t>
            </a:r>
            <a:endParaRPr lang="en-US" altLang="zh-CN" sz="160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307340" y="695960"/>
            <a:ext cx="8463280" cy="4542790"/>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pitchFamily="34" charset="-122"/>
              <a:ea typeface="微软雅黑" panose="020B0503020204020204" pitchFamily="34" charset="-122"/>
            </a:endParaRPr>
          </a:p>
        </p:txBody>
      </p:sp>
      <p:grpSp>
        <p:nvGrpSpPr>
          <p:cNvPr id="6" name="组合 5" descr="7b0a202020202274657874626f78223a20227b5c2263617465676f72795f69645c223a31303731332c5c2269645c223a32303334323937337d220a7d0a"/>
          <p:cNvGrpSpPr/>
          <p:nvPr/>
        </p:nvGrpSpPr>
        <p:grpSpPr>
          <a:xfrm>
            <a:off x="322964" y="696906"/>
            <a:ext cx="8446894" cy="4181828"/>
            <a:chOff x="5558" y="2849"/>
            <a:chExt cx="7985" cy="4711"/>
          </a:xfrm>
        </p:grpSpPr>
        <p:sp>
          <p:nvSpPr>
            <p:cNvPr id="2133" name="图形 2114"/>
            <p:cNvSpPr/>
            <p:nvPr>
              <p:custDataLst>
                <p:tags r:id="rId2"/>
              </p:custDataLst>
            </p:nvPr>
          </p:nvSpPr>
          <p:spPr>
            <a:xfrm>
              <a:off x="5930" y="6726"/>
              <a:ext cx="14" cy="19"/>
            </a:xfrm>
            <a:custGeom>
              <a:avLst/>
              <a:gdLst>
                <a:gd name="connsiteX0" fmla="*/ 0 w 8679"/>
                <a:gd name="connsiteY0" fmla="*/ 12151 h 12150"/>
                <a:gd name="connsiteX1" fmla="*/ 0 w 8679"/>
                <a:gd name="connsiteY1" fmla="*/ 0 h 12150"/>
              </a:gdLst>
              <a:ahLst/>
              <a:cxnLst>
                <a:cxn ang="0">
                  <a:pos x="connsiteX0" y="connsiteY0"/>
                </a:cxn>
                <a:cxn ang="0">
                  <a:pos x="connsiteX1" y="connsiteY1"/>
                </a:cxn>
              </a:cxnLst>
              <a:rect l="l" t="t" r="r" b="b"/>
              <a:pathLst>
                <a:path w="8679" h="12150">
                  <a:moveTo>
                    <a:pt x="0" y="12151"/>
                  </a:moveTo>
                  <a:lnTo>
                    <a:pt x="0" y="0"/>
                  </a:lnTo>
                </a:path>
              </a:pathLst>
            </a:custGeom>
            <a:solidFill>
              <a:srgbClr val="FFFFFF"/>
            </a:solidFill>
            <a:ln w="26035" cap="flat">
              <a:solidFill>
                <a:srgbClr val="5477EC"/>
              </a:solidFill>
              <a:prstDash val="solid"/>
              <a:miter/>
            </a:ln>
          </p:spPr>
          <p:txBody>
            <a:bodyPr rtlCol="0" anchor="ctr"/>
            <a:p>
              <a:endParaRPr lang="zh-CN" altLang="en-US"/>
            </a:p>
          </p:txBody>
        </p:sp>
        <p:sp>
          <p:nvSpPr>
            <p:cNvPr id="2134" name="图形 2114"/>
            <p:cNvSpPr/>
            <p:nvPr>
              <p:custDataLst>
                <p:tags r:id="rId3"/>
              </p:custDataLst>
            </p:nvPr>
          </p:nvSpPr>
          <p:spPr>
            <a:xfrm>
              <a:off x="5910" y="3275"/>
              <a:ext cx="14" cy="14"/>
            </a:xfrm>
            <a:custGeom>
              <a:avLst/>
              <a:gdLst/>
              <a:ahLst/>
              <a:cxnLst/>
              <a:rect l="l" t="t" r="r" b="b"/>
              <a:pathLst>
                <a:path w="8679" h="8679"/>
              </a:pathLst>
            </a:custGeom>
            <a:noFill/>
            <a:ln w="26035" cap="flat">
              <a:solidFill>
                <a:srgbClr val="5477EC"/>
              </a:solidFill>
              <a:prstDash val="solid"/>
              <a:miter/>
            </a:ln>
          </p:spPr>
          <p:txBody>
            <a:bodyPr rtlCol="0" anchor="ctr"/>
            <a:p>
              <a:endParaRPr lang="zh-CN" altLang="en-US"/>
            </a:p>
          </p:txBody>
        </p:sp>
        <p:sp>
          <p:nvSpPr>
            <p:cNvPr id="9" name="文本框 8"/>
            <p:cNvSpPr txBox="1"/>
            <p:nvPr>
              <p:custDataLst>
                <p:tags r:id="rId4"/>
              </p:custDataLst>
            </p:nvPr>
          </p:nvSpPr>
          <p:spPr>
            <a:xfrm>
              <a:off x="5558" y="2849"/>
              <a:ext cx="7985" cy="4711"/>
            </a:xfrm>
            <a:prstGeom prst="rect">
              <a:avLst/>
            </a:prstGeom>
            <a:noFill/>
          </p:spPr>
          <p:txBody>
            <a:bodyPr wrap="square" rtlCol="0">
              <a:noAutofit/>
            </a:bodyPr>
            <a:p>
              <a:pPr indent="457200" algn="l">
                <a:lnSpc>
                  <a:spcPct val="150000"/>
                </a:lnSpc>
                <a:buFont typeface="Arial" panose="020B0604020202020204" pitchFamily="34" charset="0"/>
              </a:pPr>
              <a:r>
                <a:rPr lang="zh-CN" altLang="en-US" sz="1800" spc="200">
                  <a:solidFill>
                    <a:srgbClr val="FF0000"/>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再次，从代持保险公司股权的危害后果来看，</a:t>
              </a:r>
              <a:r>
                <a:rPr lang="zh-CN" altLang="en-US" sz="18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允许隐名持有保险公司股权，将使得真正的保险公司投资人游离于国家有关职能部门的监管之外，如此势必加大保险公司的经营风险，妨害保险行业的健康有序发展。加之由于保险行业涉及众多不特定被保险人的切身利益，保险公司这种潜在的经营风险在一定情况下还将危及金融秩序和社会稳定，进而直接损害社会公共利益。</a:t>
              </a:r>
              <a:r>
                <a:rPr lang="zh-CN" altLang="en-US" sz="1800" spc="200">
                  <a:solidFill>
                    <a:schemeClr val="bg1"/>
                  </a:solidFill>
                  <a:effectLst>
                    <a:outerShdw blurRad="38100" dist="25400" dir="5400000" algn="ctr" rotWithShape="0">
                      <a:srgbClr val="6E747A">
                        <a:alpha val="43000"/>
                      </a:srgbClr>
                    </a:outerShdw>
                  </a:effectLst>
                  <a:highlight>
                    <a:srgbClr val="FF0000"/>
                  </a:highlight>
                  <a:uFillTx/>
                  <a:latin typeface="黑体" panose="02010609060101010101" charset="-122"/>
                  <a:ea typeface="黑体" panose="02010609060101010101" charset="-122"/>
                  <a:sym typeface="+mn-ea"/>
                </a:rPr>
                <a:t>综上可见，违反中国保险监督管理委员会《保险公司股权管理办法》有关禁止代持保险公司股权规定的行为，在一定程度上具有与直接违反《中华人民共和国保险法》等法律、行政法规一样的法律后果,同时还将出现破坏国家金融管理秩序、损害包括众多保险法律关系主体在内的社会公共利益的危害后果。故应认定为无效。</a:t>
              </a:r>
              <a:endParaRPr lang="zh-CN" altLang="en-US" sz="1800" spc="200">
                <a:solidFill>
                  <a:schemeClr val="bg1"/>
                </a:solidFill>
                <a:effectLst>
                  <a:outerShdw blurRad="38100" dist="25400" dir="5400000" algn="ctr" rotWithShape="0">
                    <a:srgbClr val="6E747A">
                      <a:alpha val="43000"/>
                    </a:srgbClr>
                  </a:outerShdw>
                </a:effectLst>
                <a:highlight>
                  <a:srgbClr val="FF0000"/>
                </a:highlight>
                <a:uFillTx/>
                <a:latin typeface="黑体" panose="02010609060101010101" charset="-122"/>
                <a:ea typeface="黑体" panose="02010609060101010101" charset="-122"/>
                <a:sym typeface="+mn-ea"/>
              </a:endParaRPr>
            </a:p>
          </p:txBody>
        </p:sp>
      </p:grpSp>
      <p:sp>
        <p:nvSpPr>
          <p:cNvPr id="2" name="文本框 1"/>
          <p:cNvSpPr txBox="1"/>
          <p:nvPr/>
        </p:nvSpPr>
        <p:spPr>
          <a:xfrm>
            <a:off x="2183130" y="4796155"/>
            <a:ext cx="3048000" cy="368300"/>
          </a:xfrm>
          <a:prstGeom prst="rect">
            <a:avLst/>
          </a:prstGeom>
          <a:noFill/>
        </p:spPr>
        <p:txBody>
          <a:bodyPr wrap="square" rtlCol="0">
            <a:spAutoFit/>
          </a:bodyPr>
          <a:p>
            <a:endParaRPr lang="zh-CN" altLang="en-US"/>
          </a:p>
        </p:txBody>
      </p:sp>
      <p:sp>
        <p:nvSpPr>
          <p:cNvPr id="3" name="文本框 2"/>
          <p:cNvSpPr txBox="1"/>
          <p:nvPr/>
        </p:nvSpPr>
        <p:spPr>
          <a:xfrm>
            <a:off x="8338820" y="4763770"/>
            <a:ext cx="3048000" cy="368300"/>
          </a:xfrm>
          <a:prstGeom prst="rect">
            <a:avLst/>
          </a:prstGeom>
          <a:noFill/>
        </p:spPr>
        <p:txBody>
          <a:bodyPr wrap="square" rtlCol="0">
            <a:sp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图片 3073" descr="图片2"/>
          <p:cNvPicPr>
            <a:picLocks noChangeAspect="1"/>
          </p:cNvPicPr>
          <p:nvPr/>
        </p:nvPicPr>
        <p:blipFill>
          <a:blip r:embed="rId1"/>
          <a:stretch>
            <a:fillRect/>
          </a:stretch>
        </p:blipFill>
        <p:spPr>
          <a:xfrm>
            <a:off x="0" y="12700"/>
            <a:ext cx="9126538" cy="5697538"/>
          </a:xfrm>
          <a:prstGeom prst="rect">
            <a:avLst/>
          </a:prstGeom>
          <a:noFill/>
          <a:ln w="9525">
            <a:noFill/>
          </a:ln>
        </p:spPr>
      </p:pic>
      <p:sp>
        <p:nvSpPr>
          <p:cNvPr id="28676" name="矩形 3"/>
          <p:cNvSpPr>
            <a:spLocks noChangeArrowheads="1"/>
          </p:cNvSpPr>
          <p:nvPr/>
        </p:nvSpPr>
        <p:spPr bwMode="auto">
          <a:xfrm>
            <a:off x="2622550" y="2092325"/>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16388" name="文本框 5"/>
          <p:cNvSpPr txBox="1"/>
          <p:nvPr/>
        </p:nvSpPr>
        <p:spPr>
          <a:xfrm>
            <a:off x="2988310" y="2409825"/>
            <a:ext cx="6162040" cy="1106805"/>
          </a:xfrm>
          <a:prstGeom prst="rect">
            <a:avLst/>
          </a:prstGeom>
          <a:noFill/>
          <a:ln w="9525">
            <a:noFill/>
          </a:ln>
        </p:spPr>
        <p:txBody>
          <a:bodyPr wrap="square" anchor="t" anchorCtr="0">
            <a:spAutoFit/>
          </a:bodyPr>
          <a:lstStyle/>
          <a:p>
            <a:pPr algn="ctr"/>
            <a:r>
              <a:rPr lang="zh-CN" altLang="en-US" sz="3300" b="1" dirty="0">
                <a:solidFill>
                  <a:schemeClr val="bg1"/>
                </a:solidFill>
                <a:latin typeface="微软雅黑" panose="020B0503020204020204" pitchFamily="34" charset="-122"/>
                <a:ea typeface="微软雅黑" panose="020B0503020204020204" pitchFamily="34" charset="-122"/>
              </a:rPr>
              <a:t>关于金融借款等传统金融纠纷</a:t>
            </a:r>
            <a:endParaRPr lang="zh-CN" altLang="en-US" sz="3300" b="1" dirty="0">
              <a:solidFill>
                <a:schemeClr val="bg1"/>
              </a:solidFill>
              <a:latin typeface="微软雅黑" panose="020B0503020204020204" pitchFamily="34" charset="-122"/>
              <a:ea typeface="微软雅黑" panose="020B0503020204020204" pitchFamily="34" charset="-122"/>
            </a:endParaRPr>
          </a:p>
          <a:p>
            <a:pPr algn="ctr"/>
            <a:r>
              <a:rPr lang="zh-CN" altLang="en-US" sz="3300" b="1" dirty="0">
                <a:solidFill>
                  <a:schemeClr val="bg1"/>
                </a:solidFill>
                <a:latin typeface="微软雅黑" panose="020B0503020204020204" pitchFamily="34" charset="-122"/>
                <a:ea typeface="微软雅黑" panose="020B0503020204020204" pitchFamily="34" charset="-122"/>
              </a:rPr>
              <a:t>案件的法律适用问题</a:t>
            </a:r>
            <a:endParaRPr lang="zh-CN" altLang="en-US" sz="3300" b="1" dirty="0">
              <a:solidFill>
                <a:schemeClr val="bg1"/>
              </a:solidFill>
              <a:latin typeface="微软雅黑" panose="020B0503020204020204" pitchFamily="34" charset="-122"/>
              <a:ea typeface="微软雅黑" panose="020B0503020204020204" pitchFamily="34" charset="-122"/>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lvl="0" algn="ctr" fontAlgn="auto">
              <a:buClrTx/>
              <a:buSzTx/>
              <a:buFontTx/>
              <a:defRPr/>
            </a:pPr>
            <a:r>
              <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rPr>
              <a:t>4</a:t>
            </a:r>
            <a:endPar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 name="矩形 11"/>
          <p:cNvSpPr/>
          <p:nvPr>
            <p:custDataLst>
              <p:tags r:id="rId1"/>
            </p:custDataLst>
          </p:nvPr>
        </p:nvSpPr>
        <p:spPr>
          <a:xfrm>
            <a:off x="467360" y="1289685"/>
            <a:ext cx="8114665" cy="3965575"/>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lt1"/>
                </a:solidFill>
                <a:latin typeface="微软雅黑" panose="020B0503020204020204" pitchFamily="34" charset="-122"/>
                <a:ea typeface="微软雅黑" panose="020B0503020204020204" pitchFamily="34" charset="-122"/>
              </a:rPr>
              <a:t>全国法院金融审判工作会议纪要</a:t>
            </a: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100" name="文本框 99"/>
          <p:cNvSpPr txBox="1"/>
          <p:nvPr/>
        </p:nvSpPr>
        <p:spPr>
          <a:xfrm>
            <a:off x="467995" y="1417320"/>
            <a:ext cx="7884160" cy="3830955"/>
          </a:xfrm>
          <a:prstGeom prst="rect">
            <a:avLst/>
          </a:prstGeom>
          <a:noFill/>
          <a:ln w="9525">
            <a:noFill/>
          </a:ln>
        </p:spPr>
        <p:txBody>
          <a:bodyPr wrap="square">
            <a:spAutoFit/>
          </a:bodyPr>
          <a:p>
            <a:pPr algn="just">
              <a:lnSpc>
                <a:spcPct val="150000"/>
              </a:lnSpc>
            </a:pPr>
            <a:r>
              <a:rPr lang="zh-CN" sz="1800" b="1">
                <a:solidFill>
                  <a:schemeClr val="tx1"/>
                </a:solidFill>
                <a:ea typeface="宋体" panose="02010600030101010101" pitchFamily="2" charset="-122"/>
              </a:rPr>
              <a:t>【明示利率】</a:t>
            </a:r>
            <a:r>
              <a:rPr sz="1800" b="1">
                <a:solidFill>
                  <a:schemeClr val="tx1"/>
                </a:solidFill>
                <a:ea typeface="宋体" panose="02010600030101010101" pitchFamily="2" charset="-122"/>
              </a:rPr>
              <a:t>存款类金融机构、汽车金融公司、消费金融公司、小额贷款公司以及为贷款业务提供居间或代理服务的互联网平台，</a:t>
            </a:r>
            <a:r>
              <a:rPr sz="1800" b="1">
                <a:solidFill>
                  <a:schemeClr val="bg1"/>
                </a:solidFill>
                <a:highlight>
                  <a:srgbClr val="FF0000"/>
                </a:highlight>
                <a:ea typeface="宋体" panose="02010600030101010101" pitchFamily="2" charset="-122"/>
              </a:rPr>
              <a:t>通过线下线上的方式与客户签订的合同中，未以明显的方式向借款人提示贷款的年化利率，致使借款人没有理解和注意到应支付的实际贷款成本负担，借款人主张以合同约定的名义利率支付款项，超出部分不成为合同内容的，人民法院应当予以支持。前款所称贷款的年化利率，以贷款人及代理人、助贷机构等向借款人收取的所有贷款成本（包括利息及与贷款直接相关的服务费、保证保险费等各类费用）与其实际占用的贷款本金的比例计算。</a:t>
            </a:r>
            <a:endParaRPr sz="1800" b="1">
              <a:solidFill>
                <a:schemeClr val="bg1"/>
              </a:solidFill>
              <a:highlight>
                <a:srgbClr val="FF0000"/>
              </a:highlight>
              <a:ea typeface="宋体" panose="02010600030101010101" pitchFamily="2" charset="-122"/>
            </a:endParaRPr>
          </a:p>
          <a:p>
            <a:pPr algn="just">
              <a:lnSpc>
                <a:spcPct val="150000"/>
              </a:lnSpc>
            </a:pPr>
            <a:r>
              <a:rPr lang="en-US" sz="1800" b="1">
                <a:solidFill>
                  <a:schemeClr val="tx1"/>
                </a:solidFill>
                <a:ea typeface="宋体" panose="02010600030101010101" pitchFamily="2" charset="-122"/>
              </a:rPr>
              <a:t>                                            </a:t>
            </a:r>
            <a:r>
              <a:rPr lang="en-US" sz="1800" b="1">
                <a:solidFill>
                  <a:schemeClr val="bg1"/>
                </a:solidFill>
                <a:highlight>
                  <a:srgbClr val="FF0000"/>
                </a:highlight>
                <a:ea typeface="宋体" panose="02010600030101010101" pitchFamily="2" charset="-122"/>
              </a:rPr>
              <a:t>全国法院金融审判工作会议纪要</a:t>
            </a:r>
            <a:r>
              <a:rPr lang="zh-CN" altLang="en-US" sz="1800" b="1">
                <a:solidFill>
                  <a:schemeClr val="bg1"/>
                </a:solidFill>
                <a:highlight>
                  <a:srgbClr val="FF0000"/>
                </a:highlight>
                <a:ea typeface="宋体" panose="02010600030101010101" pitchFamily="2" charset="-122"/>
              </a:rPr>
              <a:t>（征求意见稿）第</a:t>
            </a:r>
            <a:r>
              <a:rPr lang="en-US" altLang="zh-CN" sz="1800" b="1">
                <a:solidFill>
                  <a:schemeClr val="bg1"/>
                </a:solidFill>
                <a:highlight>
                  <a:srgbClr val="FF0000"/>
                </a:highlight>
                <a:ea typeface="宋体" panose="02010600030101010101" pitchFamily="2" charset="-122"/>
              </a:rPr>
              <a:t>4</a:t>
            </a:r>
            <a:r>
              <a:rPr lang="zh-CN" altLang="en-US" sz="1800" b="1">
                <a:solidFill>
                  <a:schemeClr val="bg1"/>
                </a:solidFill>
                <a:highlight>
                  <a:srgbClr val="FF0000"/>
                </a:highlight>
                <a:ea typeface="宋体" panose="02010600030101010101" pitchFamily="2" charset="-122"/>
              </a:rPr>
              <a:t>条</a:t>
            </a:r>
            <a:endParaRPr lang="zh-CN" altLang="en-US" sz="1800" b="1">
              <a:solidFill>
                <a:schemeClr val="bg1"/>
              </a:solidFill>
              <a:highlight>
                <a:srgbClr val="FF0000"/>
              </a:highlight>
              <a:ea typeface="宋体" panose="02010600030101010101" pitchFamily="2" charset="-122"/>
            </a:endParaRPr>
          </a:p>
        </p:txBody>
      </p:sp>
      <p:sp>
        <p:nvSpPr>
          <p:cNvPr id="18434" name="Rectangle 601"/>
          <p:cNvSpPr/>
          <p:nvPr>
            <p:custDataLst>
              <p:tags r:id="rId2"/>
            </p:custDataLst>
          </p:nvPr>
        </p:nvSpPr>
        <p:spPr>
          <a:xfrm flipV="1">
            <a:off x="0" y="0"/>
            <a:ext cx="9163050" cy="1165225"/>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71713" name="文本框 35"/>
          <p:cNvSpPr txBox="1"/>
          <p:nvPr>
            <p:custDataLst>
              <p:tags r:id="rId3"/>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一、金融机构和地方金融组织在开展融资性金融服务过程中</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收取的利息和费用的认定</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241300" y="1005205"/>
            <a:ext cx="8721725" cy="413829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2"/>
            </p:custDataLst>
          </p:nvPr>
        </p:nvSpPr>
        <p:spPr>
          <a:xfrm>
            <a:off x="596900" y="193040"/>
            <a:ext cx="7668260" cy="82613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一、</a:t>
            </a:r>
            <a:r>
              <a:rPr lang="zh-CN" altLang="en-US" sz="2250">
                <a:ln w="22225">
                  <a:solidFill>
                    <a:schemeClr val="accent2"/>
                  </a:solidFill>
                  <a:prstDash val="solid"/>
                </a:ln>
                <a:solidFill>
                  <a:schemeClr val="accent2">
                    <a:lumMod val="40000"/>
                    <a:lumOff val="60000"/>
                  </a:schemeClr>
                </a:solidFill>
                <a:effectLst/>
                <a:sym typeface="+mn-ea"/>
              </a:rPr>
              <a:t>对没有明示的利息不予支持</a:t>
            </a:r>
            <a:endParaRPr lang="zh-CN" altLang="en-US" sz="2250">
              <a:solidFill>
                <a:schemeClr val="tx1"/>
              </a:solidFill>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在开展融资性金融服务过程中</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收取的利息和费用的认定</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pic>
        <p:nvPicPr>
          <p:cNvPr id="4" name="图片 3" descr="3b32313534343132303bd6d8b5e3"/>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03985" y="201295"/>
            <a:ext cx="865505" cy="817880"/>
          </a:xfrm>
          <a:prstGeom prst="rect">
            <a:avLst/>
          </a:prstGeom>
        </p:spPr>
      </p:pic>
      <p:sp>
        <p:nvSpPr>
          <p:cNvPr id="5" name="文本框 4"/>
          <p:cNvSpPr txBox="1"/>
          <p:nvPr/>
        </p:nvSpPr>
        <p:spPr>
          <a:xfrm>
            <a:off x="596900" y="1201420"/>
            <a:ext cx="8021955" cy="2709545"/>
          </a:xfrm>
          <a:prstGeom prst="rect">
            <a:avLst/>
          </a:prstGeom>
          <a:noFill/>
        </p:spPr>
        <p:txBody>
          <a:bodyPr wrap="square" rtlCol="0">
            <a:noAutofit/>
          </a:bodyPr>
          <a:p>
            <a:pPr indent="457200" algn="ctr">
              <a:lnSpc>
                <a:spcPct val="150000"/>
              </a:lnSpc>
            </a:pPr>
            <a:r>
              <a:rPr lang="zh-CN" altLang="en-US" b="1">
                <a:solidFill>
                  <a:schemeClr val="bg1"/>
                </a:solidFill>
                <a:highlight>
                  <a:srgbClr val="FF0000"/>
                </a:highlight>
              </a:rPr>
              <a:t>《中华人民共和国商业银行法》</a:t>
            </a:r>
            <a:r>
              <a:rPr lang="zh-CN" altLang="en-US" b="1">
                <a:solidFill>
                  <a:schemeClr val="bg1"/>
                </a:solidFill>
                <a:highlight>
                  <a:srgbClr val="FF0000"/>
                </a:highlight>
                <a:sym typeface="+mn-ea"/>
              </a:rPr>
              <a:t>第四十七条</a:t>
            </a:r>
            <a:r>
              <a:rPr lang="en-US" altLang="zh-CN" b="1">
                <a:solidFill>
                  <a:schemeClr val="bg1"/>
                </a:solidFill>
                <a:highlight>
                  <a:srgbClr val="FF0000"/>
                </a:highlight>
                <a:sym typeface="+mn-ea"/>
              </a:rPr>
              <a:t>  </a:t>
            </a:r>
            <a:endParaRPr lang="zh-CN" altLang="en-US" b="1">
              <a:solidFill>
                <a:schemeClr val="bg1"/>
              </a:solidFill>
              <a:highlight>
                <a:srgbClr val="FF0000"/>
              </a:highlight>
            </a:endParaRPr>
          </a:p>
          <a:p>
            <a:pPr indent="457200">
              <a:lnSpc>
                <a:spcPct val="150000"/>
              </a:lnSpc>
            </a:pPr>
            <a:r>
              <a:rPr lang="en-US" altLang="zh-CN">
                <a:solidFill>
                  <a:schemeClr val="tx1"/>
                </a:solidFill>
              </a:rPr>
              <a:t> </a:t>
            </a:r>
            <a:r>
              <a:rPr lang="zh-CN" altLang="en-US">
                <a:solidFill>
                  <a:schemeClr val="tx1"/>
                </a:solidFill>
              </a:rPr>
              <a:t>商业银行不得违反规定提高或者降低利率以及采用其他不正当手段，吸收存款，发放贷款。</a:t>
            </a:r>
            <a:endParaRPr lang="zh-CN" altLang="en-US">
              <a:solidFill>
                <a:schemeClr val="tx1"/>
              </a:solidFill>
            </a:endParaRPr>
          </a:p>
          <a:p>
            <a:pPr indent="457200" algn="ctr">
              <a:lnSpc>
                <a:spcPct val="150000"/>
              </a:lnSpc>
              <a:buClrTx/>
              <a:buSzTx/>
              <a:buFontTx/>
            </a:pPr>
            <a:r>
              <a:rPr lang="zh-CN" altLang="en-US" sz="1800" b="1">
                <a:solidFill>
                  <a:schemeClr val="bg1"/>
                </a:solidFill>
                <a:highlight>
                  <a:srgbClr val="FF0000"/>
                </a:highlight>
              </a:rPr>
              <a:t>《中国人民银行关于明示贷款年化利率的公告》中国人民银行公告〔2021〕第3号</a:t>
            </a:r>
            <a:endParaRPr lang="zh-CN" altLang="en-US" sz="1800" b="1">
              <a:solidFill>
                <a:schemeClr val="bg1"/>
              </a:solidFill>
              <a:highlight>
                <a:srgbClr val="FF0000"/>
              </a:highlight>
            </a:endParaRPr>
          </a:p>
          <a:p>
            <a:pPr indent="457200">
              <a:lnSpc>
                <a:spcPct val="150000"/>
              </a:lnSpc>
            </a:pPr>
            <a:r>
              <a:rPr lang="en-US" altLang="zh-CN">
                <a:solidFill>
                  <a:schemeClr val="tx1"/>
                </a:solidFill>
              </a:rPr>
              <a:t>一、所有从事贷款业务的机构，在网站、移动端应用程序、宣传海报等渠道进行营销时，应当以明显的方式向借款人展示年化利率，并在签订贷款合同时载明,也可根据需要同时展示日利率、月利率等信息，但不应比年化利率更明显。</a:t>
            </a:r>
            <a:endParaRPr lang="en-US" altLang="zh-CN">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577840" y="1066165"/>
            <a:ext cx="8247184" cy="3886200"/>
          </a:xfrm>
          <a:prstGeom prst="rect">
            <a:avLst/>
          </a:prstGeom>
          <a:solidFill>
            <a:srgbClr val="00B050"/>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7" name="矩形 6"/>
          <p:cNvSpPr/>
          <p:nvPr>
            <p:custDataLst>
              <p:tags r:id="rId2"/>
            </p:custDataLst>
          </p:nvPr>
        </p:nvSpPr>
        <p:spPr>
          <a:xfrm>
            <a:off x="448405" y="914400"/>
            <a:ext cx="8247184" cy="3886200"/>
          </a:xfrm>
          <a:prstGeom prst="rect">
            <a:avLst/>
          </a:prstGeom>
          <a:solidFill>
            <a:schemeClr val="bg1"/>
          </a:solidFill>
          <a:ln w="762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n>
                <a:solidFill>
                  <a:srgbClr val="FF6600"/>
                </a:solidFill>
              </a:ln>
              <a:latin typeface="Arial" panose="020B0604020202020204" pitchFamily="34" charset="0"/>
              <a:ea typeface="微软雅黑" panose="020B0503020204020204" pitchFamily="34" charset="-122"/>
              <a:sym typeface="Arial" panose="020B0604020202020204" pitchFamily="34" charset="0"/>
            </a:endParaRPr>
          </a:p>
        </p:txBody>
      </p:sp>
      <p:grpSp>
        <p:nvGrpSpPr>
          <p:cNvPr id="15" name="组合 14"/>
          <p:cNvGrpSpPr/>
          <p:nvPr>
            <p:custDataLst>
              <p:tags r:id="rId3"/>
            </p:custDataLst>
          </p:nvPr>
        </p:nvGrpSpPr>
        <p:grpSpPr>
          <a:xfrm>
            <a:off x="7605117" y="381241"/>
            <a:ext cx="1403989" cy="1116453"/>
            <a:chOff x="10203656" y="383059"/>
            <a:chExt cx="1871985" cy="1488604"/>
          </a:xfrm>
          <a:solidFill>
            <a:srgbClr val="FF0000"/>
          </a:solidFill>
        </p:grpSpPr>
        <p:sp>
          <p:nvSpPr>
            <p:cNvPr id="10" name="矩形 9"/>
            <p:cNvSpPr/>
            <p:nvPr>
              <p:custDataLst>
                <p:tags r:id="rId4"/>
              </p:custDataLst>
            </p:nvPr>
          </p:nvSpPr>
          <p:spPr>
            <a:xfrm>
              <a:off x="11880999" y="383059"/>
              <a:ext cx="194642" cy="194642"/>
            </a:xfrm>
            <a:prstGeom prst="rect">
              <a:avLst/>
            </a:prstGeom>
            <a:grp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cxnSp>
          <p:nvCxnSpPr>
            <p:cNvPr id="12" name="直接连接符 11"/>
            <p:cNvCxnSpPr>
              <a:stCxn id="10" idx="1"/>
            </p:cNvCxnSpPr>
            <p:nvPr>
              <p:custDataLst>
                <p:tags r:id="rId5"/>
              </p:custDataLst>
            </p:nvPr>
          </p:nvCxnSpPr>
          <p:spPr>
            <a:xfrm flipH="1">
              <a:off x="10203656" y="480380"/>
              <a:ext cx="1677343" cy="633"/>
            </a:xfrm>
            <a:prstGeom prst="line">
              <a:avLst/>
            </a:prstGeom>
            <a:grpFill/>
            <a:ln>
              <a:solidFill>
                <a:srgbClr val="FF6600"/>
              </a:solidFill>
              <a:prstDash val="dashDot"/>
            </a:ln>
          </p:spPr>
          <p:style>
            <a:lnRef idx="1">
              <a:schemeClr val="accent1"/>
            </a:lnRef>
            <a:fillRef idx="0">
              <a:schemeClr val="accent1"/>
            </a:fillRef>
            <a:effectRef idx="0">
              <a:schemeClr val="accent1"/>
            </a:effectRef>
            <a:fontRef idx="minor">
              <a:schemeClr val="tx1"/>
            </a:fontRef>
          </p:style>
        </p:cxnSp>
        <p:cxnSp>
          <p:nvCxnSpPr>
            <p:cNvPr id="14" name="直接连接符 13"/>
            <p:cNvCxnSpPr>
              <a:stCxn id="10" idx="2"/>
            </p:cNvCxnSpPr>
            <p:nvPr>
              <p:custDataLst>
                <p:tags r:id="rId6"/>
              </p:custDataLst>
            </p:nvPr>
          </p:nvCxnSpPr>
          <p:spPr>
            <a:xfrm>
              <a:off x="11978320" y="577701"/>
              <a:ext cx="8893" cy="1293962"/>
            </a:xfrm>
            <a:prstGeom prst="line">
              <a:avLst/>
            </a:prstGeom>
            <a:grpFill/>
            <a:ln>
              <a:solidFill>
                <a:srgbClr val="FF6600"/>
              </a:solidFill>
              <a:prstDash val="dashDot"/>
            </a:ln>
          </p:spPr>
          <p:style>
            <a:lnRef idx="1">
              <a:schemeClr val="accent1"/>
            </a:lnRef>
            <a:fillRef idx="0">
              <a:schemeClr val="accent1"/>
            </a:fillRef>
            <a:effectRef idx="0">
              <a:schemeClr val="accent1"/>
            </a:effectRef>
            <a:fontRef idx="minor">
              <a:schemeClr val="tx1"/>
            </a:fontRef>
          </p:style>
        </p:cxnSp>
      </p:grpSp>
      <p:grpSp>
        <p:nvGrpSpPr>
          <p:cNvPr id="16" name="组合 15"/>
          <p:cNvGrpSpPr/>
          <p:nvPr>
            <p:custDataLst>
              <p:tags r:id="rId7"/>
            </p:custDataLst>
          </p:nvPr>
        </p:nvGrpSpPr>
        <p:grpSpPr>
          <a:xfrm rot="10800000">
            <a:off x="131680" y="4306508"/>
            <a:ext cx="1403989" cy="1116453"/>
            <a:chOff x="10203656" y="383059"/>
            <a:chExt cx="1871985" cy="1488604"/>
          </a:xfrm>
          <a:solidFill>
            <a:srgbClr val="FF6600"/>
          </a:solidFill>
        </p:grpSpPr>
        <p:sp>
          <p:nvSpPr>
            <p:cNvPr id="17" name="矩形 16"/>
            <p:cNvSpPr/>
            <p:nvPr>
              <p:custDataLst>
                <p:tags r:id="rId8"/>
              </p:custDataLst>
            </p:nvPr>
          </p:nvSpPr>
          <p:spPr>
            <a:xfrm>
              <a:off x="11880999" y="383059"/>
              <a:ext cx="194642" cy="194642"/>
            </a:xfrm>
            <a:prstGeom prst="rect">
              <a:avLst/>
            </a:prstGeom>
            <a:grp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cxnSp>
          <p:nvCxnSpPr>
            <p:cNvPr id="18" name="直接连接符 17"/>
            <p:cNvCxnSpPr>
              <a:stCxn id="17" idx="1"/>
            </p:cNvCxnSpPr>
            <p:nvPr>
              <p:custDataLst>
                <p:tags r:id="rId9"/>
              </p:custDataLst>
            </p:nvPr>
          </p:nvCxnSpPr>
          <p:spPr>
            <a:xfrm flipH="1">
              <a:off x="10203656" y="480380"/>
              <a:ext cx="1677343" cy="633"/>
            </a:xfrm>
            <a:prstGeom prst="line">
              <a:avLst/>
            </a:prstGeom>
            <a:grpFill/>
            <a:ln>
              <a:solidFill>
                <a:srgbClr val="FF6600"/>
              </a:solidFill>
              <a:prstDash val="dashDot"/>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7" idx="2"/>
            </p:cNvCxnSpPr>
            <p:nvPr>
              <p:custDataLst>
                <p:tags r:id="rId10"/>
              </p:custDataLst>
            </p:nvPr>
          </p:nvCxnSpPr>
          <p:spPr>
            <a:xfrm>
              <a:off x="11978320" y="577701"/>
              <a:ext cx="8893" cy="1293962"/>
            </a:xfrm>
            <a:prstGeom prst="line">
              <a:avLst/>
            </a:prstGeom>
            <a:grpFill/>
            <a:ln>
              <a:solidFill>
                <a:srgbClr val="FF6600"/>
              </a:solidFill>
              <a:prstDash val="dashDot"/>
            </a:ln>
          </p:spPr>
          <p:style>
            <a:lnRef idx="1">
              <a:schemeClr val="accent1"/>
            </a:lnRef>
            <a:fillRef idx="0">
              <a:schemeClr val="accent1"/>
            </a:fillRef>
            <a:effectRef idx="0">
              <a:schemeClr val="accent1"/>
            </a:effectRef>
            <a:fontRef idx="minor">
              <a:schemeClr val="tx1"/>
            </a:fontRef>
          </p:style>
        </p:cxnSp>
      </p:grpSp>
      <p:sp>
        <p:nvSpPr>
          <p:cNvPr id="8" name="矩形 7"/>
          <p:cNvSpPr/>
          <p:nvPr>
            <p:custDataLst>
              <p:tags r:id="rId11"/>
            </p:custDataLst>
          </p:nvPr>
        </p:nvSpPr>
        <p:spPr>
          <a:xfrm>
            <a:off x="1068137" y="1777520"/>
            <a:ext cx="7007722" cy="2134133"/>
          </a:xfrm>
          <a:prstGeom prst="rect">
            <a:avLst/>
          </a:prstGeom>
        </p:spPr>
        <p:txBody>
          <a:bodyPr lIns="68580" tIns="34290" rIns="68580" bIns="3429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285750" algn="l">
              <a:lnSpc>
                <a:spcPct val="120000"/>
              </a:lnSpc>
              <a:spcBef>
                <a:spcPts val="0"/>
              </a:spcBef>
              <a:spcAft>
                <a:spcPts val="800"/>
              </a:spcAft>
              <a:buClr>
                <a:schemeClr val="accent1"/>
              </a:buClr>
              <a:buSzPct val="100000"/>
              <a:buFont typeface="Wingdings" panose="05000000000000000000" pitchFamily="2" charset="2"/>
              <a:buNone/>
            </a:pPr>
            <a:r>
              <a:rPr lang="zh-CN" altLang="en-US" sz="2200" spc="140">
                <a:solidFill>
                  <a:schemeClr val="dk1">
                    <a:lumMod val="85000"/>
                    <a:lumOff val="15000"/>
                  </a:schemeClr>
                </a:solidFill>
                <a:latin typeface="Arial" panose="020B0604020202020204" pitchFamily="34" charset="0"/>
                <a:ea typeface="微软雅黑" panose="020B0503020204020204" pitchFamily="34" charset="-122"/>
                <a:sym typeface="+mn-ea"/>
              </a:rPr>
              <a:t>这里所说的贷款年化利率，是一个实际成本的概念，以向借款人收取的所有贷款成本与其实际占用的贷款本金的比例计算，其中，贷款成本包括利息及与贷款直接相关的服务费、保证保险费、融资担保费等各类费用。</a:t>
            </a:r>
            <a:endParaRPr lang="zh-CN" altLang="en-US" sz="2200" spc="140">
              <a:solidFill>
                <a:schemeClr val="dk1">
                  <a:lumMod val="85000"/>
                  <a:lumOff val="15000"/>
                </a:schemeClr>
              </a:solidFill>
              <a:latin typeface="Arial" panose="020B0604020202020204" pitchFamily="34" charset="0"/>
              <a:ea typeface="微软雅黑" panose="020B0503020204020204" pitchFamily="34" charset="-122"/>
              <a:sym typeface="+mn-ea"/>
            </a:endParaRPr>
          </a:p>
        </p:txBody>
      </p:sp>
      <p:cxnSp>
        <p:nvCxnSpPr>
          <p:cNvPr id="21" name="直接连接符 20"/>
          <p:cNvCxnSpPr/>
          <p:nvPr>
            <p:custDataLst>
              <p:tags r:id="rId12"/>
            </p:custDataLst>
          </p:nvPr>
        </p:nvCxnSpPr>
        <p:spPr>
          <a:xfrm>
            <a:off x="4306787" y="2258552"/>
            <a:ext cx="530426" cy="0"/>
          </a:xfrm>
          <a:prstGeom prst="line">
            <a:avLst/>
          </a:prstGeom>
          <a:ln>
            <a:solidFill>
              <a:schemeClr val="accent1">
                <a:lumMod val="60000"/>
                <a:lumOff val="40000"/>
              </a:schemeClr>
            </a:solidFill>
            <a:prstDash val="dashDot"/>
          </a:ln>
        </p:spPr>
        <p:style>
          <a:lnRef idx="1">
            <a:schemeClr val="accent1"/>
          </a:lnRef>
          <a:fillRef idx="0">
            <a:schemeClr val="accent1"/>
          </a:fillRef>
          <a:effectRef idx="0">
            <a:schemeClr val="accent1"/>
          </a:effectRef>
          <a:fontRef idx="minor">
            <a:schemeClr val="tx1"/>
          </a:fontRef>
        </p:style>
      </p:cxnSp>
    </p:spTree>
    <p:custDataLst>
      <p:tags r:id="rId1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467360" y="1828800"/>
            <a:ext cx="8114665" cy="3426460"/>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solidFill>
                  <a:schemeClr val="lt1"/>
                </a:solidFill>
                <a:latin typeface="微软雅黑" panose="020B0503020204020204" pitchFamily="34" charset="-122"/>
                <a:ea typeface="微软雅黑" panose="020B0503020204020204" pitchFamily="34" charset="-122"/>
              </a:rPr>
              <a:t>全国法院金融审判工作会议纪要</a:t>
            </a:r>
            <a:endParaRPr lang="zh-CN" altLang="en-US">
              <a:solidFill>
                <a:schemeClr val="lt1"/>
              </a:solidFill>
              <a:latin typeface="微软雅黑" panose="020B0503020204020204" pitchFamily="34" charset="-122"/>
              <a:ea typeface="微软雅黑" panose="020B0503020204020204" pitchFamily="34" charset="-122"/>
            </a:endParaRPr>
          </a:p>
        </p:txBody>
      </p:sp>
      <p:grpSp>
        <p:nvGrpSpPr>
          <p:cNvPr id="6" name="组合 5" descr="7b0a202020202274657874626f78223a20227b5c2263617465676f72795f69645c223a31303731332c5c2269645c223a32303334323937337d220a7d0a"/>
          <p:cNvGrpSpPr/>
          <p:nvPr/>
        </p:nvGrpSpPr>
        <p:grpSpPr>
          <a:xfrm>
            <a:off x="695325" y="984512"/>
            <a:ext cx="7619659" cy="3716688"/>
            <a:chOff x="5910" y="3173"/>
            <a:chExt cx="7203" cy="4187"/>
          </a:xfrm>
        </p:grpSpPr>
        <p:sp>
          <p:nvSpPr>
            <p:cNvPr id="2133" name="图形 2114"/>
            <p:cNvSpPr/>
            <p:nvPr>
              <p:custDataLst>
                <p:tags r:id="rId2"/>
              </p:custDataLst>
            </p:nvPr>
          </p:nvSpPr>
          <p:spPr>
            <a:xfrm>
              <a:off x="5930" y="6726"/>
              <a:ext cx="14" cy="19"/>
            </a:xfrm>
            <a:custGeom>
              <a:avLst/>
              <a:gdLst>
                <a:gd name="connsiteX0" fmla="*/ 0 w 8679"/>
                <a:gd name="connsiteY0" fmla="*/ 12151 h 12150"/>
                <a:gd name="connsiteX1" fmla="*/ 0 w 8679"/>
                <a:gd name="connsiteY1" fmla="*/ 0 h 12150"/>
              </a:gdLst>
              <a:ahLst/>
              <a:cxnLst>
                <a:cxn ang="0">
                  <a:pos x="connsiteX0" y="connsiteY0"/>
                </a:cxn>
                <a:cxn ang="0">
                  <a:pos x="connsiteX1" y="connsiteY1"/>
                </a:cxn>
              </a:cxnLst>
              <a:rect l="l" t="t" r="r" b="b"/>
              <a:pathLst>
                <a:path w="8679" h="12150">
                  <a:moveTo>
                    <a:pt x="0" y="12151"/>
                  </a:moveTo>
                  <a:lnTo>
                    <a:pt x="0" y="0"/>
                  </a:lnTo>
                </a:path>
              </a:pathLst>
            </a:custGeom>
            <a:solidFill>
              <a:srgbClr val="FFFFFF"/>
            </a:solidFill>
            <a:ln w="26035" cap="flat">
              <a:solidFill>
                <a:srgbClr val="5477EC"/>
              </a:solidFill>
              <a:prstDash val="solid"/>
              <a:miter/>
            </a:ln>
          </p:spPr>
          <p:txBody>
            <a:bodyPr rtlCol="0" anchor="ctr"/>
            <a:p>
              <a:endParaRPr lang="zh-CN" altLang="en-US"/>
            </a:p>
          </p:txBody>
        </p:sp>
        <p:sp>
          <p:nvSpPr>
            <p:cNvPr id="2134" name="图形 2114"/>
            <p:cNvSpPr/>
            <p:nvPr>
              <p:custDataLst>
                <p:tags r:id="rId3"/>
              </p:custDataLst>
            </p:nvPr>
          </p:nvSpPr>
          <p:spPr>
            <a:xfrm>
              <a:off x="5910" y="3275"/>
              <a:ext cx="14" cy="14"/>
            </a:xfrm>
            <a:custGeom>
              <a:avLst/>
              <a:gdLst/>
              <a:ahLst/>
              <a:cxnLst/>
              <a:rect l="l" t="t" r="r" b="b"/>
              <a:pathLst>
                <a:path w="8679" h="8679"/>
              </a:pathLst>
            </a:custGeom>
            <a:noFill/>
            <a:ln w="26035" cap="flat">
              <a:solidFill>
                <a:srgbClr val="5477EC"/>
              </a:solidFill>
              <a:prstDash val="solid"/>
              <a:miter/>
            </a:ln>
          </p:spPr>
          <p:txBody>
            <a:bodyPr rtlCol="0" anchor="ctr"/>
            <a:p>
              <a:endParaRPr lang="zh-CN" altLang="en-US"/>
            </a:p>
          </p:txBody>
        </p:sp>
        <p:sp>
          <p:nvSpPr>
            <p:cNvPr id="9" name="文本框 8"/>
            <p:cNvSpPr txBox="1"/>
            <p:nvPr>
              <p:custDataLst>
                <p:tags r:id="rId4"/>
              </p:custDataLst>
            </p:nvPr>
          </p:nvSpPr>
          <p:spPr>
            <a:xfrm>
              <a:off x="6102" y="3173"/>
              <a:ext cx="7011" cy="4187"/>
            </a:xfrm>
            <a:prstGeom prst="rect">
              <a:avLst/>
            </a:prstGeom>
            <a:noFill/>
          </p:spPr>
          <p:txBody>
            <a:bodyPr wrap="square" rtlCol="0">
              <a:noAutofit/>
            </a:bodyPr>
            <a:p>
              <a:pPr algn="ctr">
                <a:buFont typeface="Arial" panose="020B0604020202020204" pitchFamily="34" charset="0"/>
              </a:pP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广东盈峰普惠互联小额贷款股份有限公司、陈晓云小额借款合同纠纷民事一审民事判决书：（2022）粤0192民初633号</a:t>
              </a:r>
              <a:endParaRPr lang="zh-CN" altLang="en-US" sz="1800" b="1" spc="200">
                <a:solidFill>
                  <a:schemeClr val="bg1"/>
                </a:solidFill>
                <a:highlight>
                  <a:srgbClr val="FF0000"/>
                </a:highlight>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endParaRPr lang="zh-CN" altLang="en-US" sz="1800" b="1" spc="200">
                <a:gradFill>
                  <a:gsLst>
                    <a:gs pos="0">
                      <a:srgbClr val="14CD68"/>
                    </a:gs>
                    <a:gs pos="100000">
                      <a:srgbClr val="0B6E38"/>
                    </a:gs>
                  </a:gsLst>
                  <a:lin scaled="0"/>
                </a:gradFill>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r>
                <a:rPr lang="zh-CN" altLang="en-US" sz="1800" spc="200">
                  <a:solidFill>
                    <a:schemeClr val="tx1"/>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需要指出的是，盈峰小贷公司在贷款流程和贷款协议中向借款人展示的贷款利率，并非以借款人实际占用的贷款本金为基数计算得出的贷款年化利率，不利于借款人了解真实的贷款成本，这种做法多有不妥。按照中国人民银行公告〔2021〕第3号的要求，</a:t>
              </a:r>
              <a:r>
                <a:rPr lang="zh-CN" altLang="en-US" sz="1800" u="sng" spc="200">
                  <a:solidFill>
                    <a:schemeClr val="tx1"/>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从事贷款业务的机构应当在贷款产品宣传营销和签订贷款合同时，向借款人明示贷款年化利率。</a:t>
              </a:r>
              <a:endParaRPr lang="zh-CN" altLang="en-US" sz="1800" u="sng" spc="200">
                <a:solidFill>
                  <a:schemeClr val="tx1"/>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a:p>
              <a:pPr marL="285750" indent="-285750" algn="l">
                <a:buFont typeface="Arial" panose="020B0604020202020204" pitchFamily="34" charset="0"/>
                <a:buChar char="•"/>
              </a:pPr>
              <a:endParaRPr lang="zh-CN" altLang="en-US" sz="1800" u="sng" spc="200">
                <a:solidFill>
                  <a:schemeClr val="tx1"/>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p:txBody>
        </p:sp>
      </p:grpSp>
      <p:sp>
        <p:nvSpPr>
          <p:cNvPr id="2" name="文本框 1"/>
          <p:cNvSpPr txBox="1"/>
          <p:nvPr/>
        </p:nvSpPr>
        <p:spPr>
          <a:xfrm>
            <a:off x="2183130" y="4796155"/>
            <a:ext cx="3048000" cy="368300"/>
          </a:xfrm>
          <a:prstGeom prst="rect">
            <a:avLst/>
          </a:prstGeom>
          <a:noFill/>
        </p:spPr>
        <p:txBody>
          <a:bodyPr wrap="square" rtlCol="0">
            <a:spAutoFit/>
          </a:bodyPr>
          <a:p>
            <a:endParaRPr lang="zh-CN" altLang="en-US"/>
          </a:p>
        </p:txBody>
      </p:sp>
      <p:sp>
        <p:nvSpPr>
          <p:cNvPr id="3" name="文本框 2"/>
          <p:cNvSpPr txBox="1"/>
          <p:nvPr/>
        </p:nvSpPr>
        <p:spPr>
          <a:xfrm>
            <a:off x="8338820" y="4763770"/>
            <a:ext cx="3048000" cy="368300"/>
          </a:xfrm>
          <a:prstGeom prst="rect">
            <a:avLst/>
          </a:prstGeom>
          <a:noFill/>
        </p:spPr>
        <p:txBody>
          <a:bodyPr wrap="square" rtlCol="0">
            <a:spAutoFit/>
          </a:bodyPr>
          <a:p>
            <a:endParaRPr lang="zh-CN" altLang="en-US"/>
          </a:p>
        </p:txBody>
      </p:sp>
      <p:sp>
        <p:nvSpPr>
          <p:cNvPr id="27653" name="Rectangle 15"/>
          <p:cNvSpPr>
            <a:spLocks noChangeArrowheads="1"/>
          </p:cNvSpPr>
          <p:nvPr>
            <p:custDataLst>
              <p:tags r:id="rId5"/>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241300" y="1461135"/>
            <a:ext cx="8721725" cy="346710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2"/>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一、金融机构和地方金融组织在开展融资性金融服务过程中</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收取的利息</a:t>
            </a:r>
            <a:r>
              <a:rPr lang="zh-CN" altLang="en-US" sz="2250">
                <a:ln w="22225">
                  <a:solidFill>
                    <a:schemeClr val="accent2"/>
                  </a:solidFill>
                  <a:prstDash val="solid"/>
                </a:ln>
                <a:solidFill>
                  <a:schemeClr val="accent2">
                    <a:lumMod val="40000"/>
                    <a:lumOff val="60000"/>
                  </a:schemeClr>
                </a:solidFill>
                <a:effectLst/>
                <a:sym typeface="+mn-ea"/>
              </a:rPr>
              <a:t>依法否定违反监管政策的利息约定效力</a:t>
            </a:r>
            <a:endParaRPr lang="zh-CN" altLang="en-US" sz="2250">
              <a:solidFill>
                <a:schemeClr val="tx1"/>
              </a:solidFill>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用的认定</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pic>
        <p:nvPicPr>
          <p:cNvPr id="4" name="图片 3" descr="3b32313534343132303bd6d8b5e3"/>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907540" y="553085"/>
            <a:ext cx="894080" cy="844550"/>
          </a:xfrm>
          <a:prstGeom prst="rect">
            <a:avLst/>
          </a:prstGeom>
        </p:spPr>
      </p:pic>
      <p:sp>
        <p:nvSpPr>
          <p:cNvPr id="5" name="文本框 4"/>
          <p:cNvSpPr txBox="1"/>
          <p:nvPr/>
        </p:nvSpPr>
        <p:spPr>
          <a:xfrm>
            <a:off x="323850" y="1345565"/>
            <a:ext cx="8679180" cy="3192780"/>
          </a:xfrm>
          <a:prstGeom prst="rect">
            <a:avLst/>
          </a:prstGeom>
          <a:noFill/>
        </p:spPr>
        <p:txBody>
          <a:bodyPr wrap="square" rtlCol="0">
            <a:noAutofit/>
          </a:bodyPr>
          <a:p>
            <a:pPr algn="ctr">
              <a:lnSpc>
                <a:spcPct val="150000"/>
              </a:lnSpc>
            </a:pPr>
            <a:r>
              <a:rPr lang="en-US" altLang="zh-CN" sz="2400">
                <a:ln w="22225">
                  <a:solidFill>
                    <a:schemeClr val="accent2"/>
                  </a:solidFill>
                  <a:prstDash val="solid"/>
                </a:ln>
                <a:solidFill>
                  <a:schemeClr val="accent2">
                    <a:lumMod val="40000"/>
                    <a:lumOff val="60000"/>
                  </a:schemeClr>
                </a:solidFill>
                <a:effectLst/>
              </a:rPr>
              <a:t>                          </a:t>
            </a:r>
            <a:r>
              <a:rPr lang="en-US" altLang="zh-CN">
                <a:solidFill>
                  <a:schemeClr val="tx1"/>
                </a:solidFill>
              </a:rPr>
              <a:t>      </a:t>
            </a:r>
            <a:endParaRPr lang="en-US" altLang="zh-CN">
              <a:solidFill>
                <a:schemeClr val="tx1"/>
              </a:solidFill>
            </a:endParaRPr>
          </a:p>
          <a:p>
            <a:pPr>
              <a:lnSpc>
                <a:spcPct val="150000"/>
              </a:lnSpc>
            </a:pPr>
            <a:r>
              <a:rPr lang="en-US" altLang="zh-CN">
                <a:solidFill>
                  <a:schemeClr val="tx1"/>
                </a:solidFill>
              </a:rPr>
              <a:t> </a:t>
            </a:r>
            <a:r>
              <a:rPr lang="en-US" altLang="zh-CN">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金融机构违反国务院金融管理部门及国务院相关部门发布的政策规定，超出国家金融监管政策规定收取利息的，应当认定超过部分无效；违规向中小微型企业收取贷款承诺费、法人账户透支业务承诺费、银行承兑汇票敞口管理费、资金管理费、财务顾问费、咨询费等禁止或限制收取的费用，或者在发放贷款时强制搭售保险收取高额服务费用等变相增加企业隐性融资成本的，应当认定无效。</a:t>
            </a:r>
            <a:endParaRPr lang="zh-CN" altLang="en-US">
              <a:solidFill>
                <a:schemeClr val="tx1"/>
              </a:solidFill>
            </a:endParaRPr>
          </a:p>
          <a:p>
            <a:pPr>
              <a:lnSpc>
                <a:spcPct val="150000"/>
              </a:lnSpc>
            </a:pPr>
            <a:endParaRPr lang="en-US" altLang="zh-CN" sz="180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241300" y="4090035"/>
            <a:ext cx="8721725" cy="125539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1" name="圆角矩形 10"/>
          <p:cNvSpPr/>
          <p:nvPr>
            <p:custDataLst>
              <p:tags r:id="rId2"/>
            </p:custDataLst>
          </p:nvPr>
        </p:nvSpPr>
        <p:spPr>
          <a:xfrm>
            <a:off x="241300" y="1165225"/>
            <a:ext cx="8705215" cy="174752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3"/>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一、金融机构和地方金融组织在开展融资性金融服务过程中</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收取的利息和费用的认定</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179705" y="264795"/>
            <a:ext cx="8679180" cy="2789555"/>
          </a:xfrm>
          <a:prstGeom prst="rect">
            <a:avLst/>
          </a:prstGeom>
          <a:noFill/>
        </p:spPr>
        <p:txBody>
          <a:bodyPr wrap="square" rtlCol="0">
            <a:noAutofit/>
          </a:bodyPr>
          <a:p>
            <a:pPr indent="457200" algn="ctr">
              <a:lnSpc>
                <a:spcPct val="150000"/>
              </a:lnSpc>
            </a:pPr>
            <a:r>
              <a:rPr lang="en-US" altLang="zh-CN" sz="1800" b="1">
                <a:solidFill>
                  <a:schemeClr val="bg1"/>
                </a:solidFill>
                <a:highlight>
                  <a:srgbClr val="FF0000"/>
                </a:highlight>
              </a:rPr>
              <a:t>最高人民法院印发《关于进一步加强金融审判工作的若干意见》的通知 </a:t>
            </a:r>
            <a:endParaRPr lang="en-US" altLang="zh-CN" sz="1800" b="1">
              <a:solidFill>
                <a:schemeClr val="bg1"/>
              </a:solidFill>
              <a:highlight>
                <a:srgbClr val="FF0000"/>
              </a:highlight>
            </a:endParaRPr>
          </a:p>
          <a:p>
            <a:pPr indent="457200" algn="ctr">
              <a:lnSpc>
                <a:spcPct val="150000"/>
              </a:lnSpc>
            </a:pPr>
            <a:r>
              <a:rPr lang="en-US" altLang="zh-CN" sz="1800" b="1">
                <a:solidFill>
                  <a:schemeClr val="bg1"/>
                </a:solidFill>
                <a:highlight>
                  <a:srgbClr val="FF0000"/>
                </a:highlight>
              </a:rPr>
              <a:t>法发</a:t>
            </a:r>
            <a:r>
              <a:rPr lang="zh-CN" altLang="en-US" sz="1800" b="1">
                <a:solidFill>
                  <a:schemeClr val="bg1"/>
                </a:solidFill>
                <a:highlight>
                  <a:srgbClr val="FF0000"/>
                </a:highlight>
              </a:rPr>
              <a:t>（</a:t>
            </a:r>
            <a:r>
              <a:rPr lang="en-US" altLang="zh-CN" sz="1800" b="1">
                <a:solidFill>
                  <a:schemeClr val="bg1"/>
                </a:solidFill>
                <a:highlight>
                  <a:srgbClr val="FF0000"/>
                </a:highlight>
              </a:rPr>
              <a:t>2017</a:t>
            </a:r>
            <a:r>
              <a:rPr lang="zh-CN" altLang="en-US" sz="1800" b="1">
                <a:solidFill>
                  <a:schemeClr val="bg1"/>
                </a:solidFill>
                <a:highlight>
                  <a:srgbClr val="FF0000"/>
                </a:highlight>
              </a:rPr>
              <a:t>）</a:t>
            </a:r>
            <a:r>
              <a:rPr lang="en-US" altLang="zh-CN" sz="1800" b="1">
                <a:solidFill>
                  <a:schemeClr val="bg1"/>
                </a:solidFill>
                <a:highlight>
                  <a:srgbClr val="FF0000"/>
                </a:highlight>
              </a:rPr>
              <a:t>22号</a:t>
            </a:r>
            <a:endParaRPr lang="en-US" altLang="zh-CN" sz="1800" b="1">
              <a:solidFill>
                <a:schemeClr val="bg1"/>
              </a:solidFill>
              <a:highlight>
                <a:srgbClr val="FF0000"/>
              </a:highlight>
            </a:endParaRPr>
          </a:p>
          <a:p>
            <a:pPr indent="457200" algn="l">
              <a:lnSpc>
                <a:spcPct val="150000"/>
              </a:lnSpc>
            </a:pPr>
            <a:r>
              <a:rPr lang="en-US" altLang="zh-CN" sz="1800">
                <a:solidFill>
                  <a:schemeClr val="tx1"/>
                </a:solidFill>
              </a:rPr>
              <a:t>2.严格依法规制高利贷，有效降低实体经济的融资成本。金融借款合同的借款人以贷款人同时主张的利息、复利、罚息、违约金和其他费用过高，</a:t>
            </a:r>
            <a:r>
              <a:rPr lang="en-US" altLang="zh-CN" sz="1800">
                <a:solidFill>
                  <a:srgbClr val="FF0000"/>
                </a:solidFill>
              </a:rPr>
              <a:t>显著背离实际损失为由，请求对总计超过年利率24%的部分予以调减的，应予支持，</a:t>
            </a:r>
            <a:r>
              <a:rPr lang="en-US" altLang="zh-CN" sz="1800">
                <a:solidFill>
                  <a:schemeClr val="tx1"/>
                </a:solidFill>
              </a:rPr>
              <a:t>以有效降低实体经济的融资成本。</a:t>
            </a:r>
            <a:endParaRPr lang="en-US" altLang="zh-CN" sz="1800">
              <a:solidFill>
                <a:schemeClr val="tx1"/>
              </a:solidFill>
            </a:endParaRPr>
          </a:p>
          <a:p>
            <a:pPr indent="457200" algn="l">
              <a:lnSpc>
                <a:spcPct val="150000"/>
              </a:lnSpc>
            </a:pPr>
            <a:endParaRPr lang="en-US" altLang="zh-CN" sz="1800">
              <a:solidFill>
                <a:schemeClr val="tx1"/>
              </a:solidFill>
            </a:endParaRPr>
          </a:p>
          <a:p>
            <a:pPr indent="457200" algn="ctr">
              <a:lnSpc>
                <a:spcPct val="150000"/>
              </a:lnSpc>
            </a:pPr>
            <a:r>
              <a:rPr lang="en-US" altLang="zh-CN" sz="1800" b="1">
                <a:solidFill>
                  <a:schemeClr val="bg1"/>
                </a:solidFill>
                <a:highlight>
                  <a:srgbClr val="FF0000"/>
                </a:highlight>
              </a:rPr>
              <a:t>《最高人民法院关于充分发挥审判职能作用为企业家创新创业营造</a:t>
            </a:r>
            <a:endParaRPr lang="en-US" altLang="zh-CN" sz="1800" b="1">
              <a:solidFill>
                <a:schemeClr val="bg1"/>
              </a:solidFill>
              <a:highlight>
                <a:srgbClr val="FF0000"/>
              </a:highlight>
            </a:endParaRPr>
          </a:p>
          <a:p>
            <a:pPr indent="457200" algn="ctr">
              <a:lnSpc>
                <a:spcPct val="150000"/>
              </a:lnSpc>
            </a:pPr>
            <a:r>
              <a:rPr lang="en-US" altLang="zh-CN" sz="1800" b="1">
                <a:solidFill>
                  <a:schemeClr val="bg1"/>
                </a:solidFill>
                <a:highlight>
                  <a:srgbClr val="FF0000"/>
                </a:highlight>
              </a:rPr>
              <a:t>良好法治环境的通知》法〔2018〕1号</a:t>
            </a:r>
            <a:endParaRPr lang="en-US" altLang="zh-CN" sz="1800" b="1">
              <a:solidFill>
                <a:schemeClr val="bg1"/>
              </a:solidFill>
              <a:highlight>
                <a:srgbClr val="FF0000"/>
              </a:highlight>
            </a:endParaRPr>
          </a:p>
          <a:p>
            <a:pPr indent="457200" algn="l">
              <a:lnSpc>
                <a:spcPct val="150000"/>
              </a:lnSpc>
            </a:pPr>
            <a:r>
              <a:rPr lang="en-US" altLang="zh-CN" sz="1800">
                <a:solidFill>
                  <a:schemeClr val="tx1"/>
                </a:solidFill>
              </a:rPr>
              <a:t>五、依法保护企业家的自主经营权。加强金融审判工作，促进金融服务实体经济。对商业银行、典当公司、小额贷款公司等</a:t>
            </a:r>
            <a:r>
              <a:rPr lang="en-US" altLang="zh-CN" sz="1800">
                <a:solidFill>
                  <a:srgbClr val="C00000"/>
                </a:solidFill>
              </a:rPr>
              <a:t>金融机构以不合理收费变相收取高息的，参照民间借贷利率标准处理，降低企业融资成本。</a:t>
            </a:r>
            <a:endParaRPr lang="en-US" altLang="zh-CN" sz="1800">
              <a:solidFill>
                <a:srgbClr val="C00000"/>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custDataLst>
              <p:tags r:id="rId1"/>
            </p:custDataLst>
          </p:nvPr>
        </p:nvSpPr>
        <p:spPr>
          <a:xfrm>
            <a:off x="109855" y="1177925"/>
            <a:ext cx="8853170" cy="416750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grpSp>
        <p:nvGrpSpPr>
          <p:cNvPr id="6" name="组合 5" descr="7b0a202020202274657874626f78223a20227b5c2263617465676f72795f69645c223a31303731332c5c2269645c223a32303334323937337d220a7d0a"/>
          <p:cNvGrpSpPr/>
          <p:nvPr/>
        </p:nvGrpSpPr>
        <p:grpSpPr>
          <a:xfrm>
            <a:off x="107571" y="265201"/>
            <a:ext cx="8930093" cy="5181067"/>
            <a:chOff x="5546" y="2766"/>
            <a:chExt cx="7549" cy="4626"/>
          </a:xfrm>
        </p:grpSpPr>
        <p:sp>
          <p:nvSpPr>
            <p:cNvPr id="2133" name="图形 2114"/>
            <p:cNvSpPr/>
            <p:nvPr>
              <p:custDataLst>
                <p:tags r:id="rId2"/>
              </p:custDataLst>
            </p:nvPr>
          </p:nvSpPr>
          <p:spPr>
            <a:xfrm>
              <a:off x="5930" y="6726"/>
              <a:ext cx="14" cy="19"/>
            </a:xfrm>
            <a:custGeom>
              <a:avLst/>
              <a:gdLst>
                <a:gd name="connsiteX0" fmla="*/ 0 w 8679"/>
                <a:gd name="connsiteY0" fmla="*/ 12151 h 12150"/>
                <a:gd name="connsiteX1" fmla="*/ 0 w 8679"/>
                <a:gd name="connsiteY1" fmla="*/ 0 h 12150"/>
              </a:gdLst>
              <a:ahLst/>
              <a:cxnLst>
                <a:cxn ang="0">
                  <a:pos x="connsiteX0" y="connsiteY0"/>
                </a:cxn>
                <a:cxn ang="0">
                  <a:pos x="connsiteX1" y="connsiteY1"/>
                </a:cxn>
              </a:cxnLst>
              <a:rect l="l" t="t" r="r" b="b"/>
              <a:pathLst>
                <a:path w="8679" h="12150">
                  <a:moveTo>
                    <a:pt x="0" y="12151"/>
                  </a:moveTo>
                  <a:lnTo>
                    <a:pt x="0" y="0"/>
                  </a:lnTo>
                </a:path>
              </a:pathLst>
            </a:custGeom>
            <a:solidFill>
              <a:srgbClr val="FFFFFF"/>
            </a:solidFill>
            <a:ln w="26035" cap="flat">
              <a:solidFill>
                <a:srgbClr val="5477EC"/>
              </a:solidFill>
              <a:prstDash val="solid"/>
              <a:miter/>
            </a:ln>
          </p:spPr>
          <p:txBody>
            <a:bodyPr rtlCol="0" anchor="ctr"/>
            <a:p>
              <a:endParaRPr lang="zh-CN" altLang="en-US"/>
            </a:p>
          </p:txBody>
        </p:sp>
        <p:sp>
          <p:nvSpPr>
            <p:cNvPr id="2134" name="图形 2114"/>
            <p:cNvSpPr/>
            <p:nvPr>
              <p:custDataLst>
                <p:tags r:id="rId3"/>
              </p:custDataLst>
            </p:nvPr>
          </p:nvSpPr>
          <p:spPr>
            <a:xfrm>
              <a:off x="5910" y="3275"/>
              <a:ext cx="14" cy="14"/>
            </a:xfrm>
            <a:custGeom>
              <a:avLst/>
              <a:gdLst/>
              <a:ahLst/>
              <a:cxnLst/>
              <a:rect l="l" t="t" r="r" b="b"/>
              <a:pathLst>
                <a:path w="8679" h="8679"/>
              </a:pathLst>
            </a:custGeom>
            <a:noFill/>
            <a:ln w="26035" cap="flat">
              <a:solidFill>
                <a:srgbClr val="5477EC"/>
              </a:solidFill>
              <a:prstDash val="solid"/>
              <a:miter/>
            </a:ln>
          </p:spPr>
          <p:txBody>
            <a:bodyPr rtlCol="0" anchor="ctr"/>
            <a:p>
              <a:endParaRPr lang="zh-CN" altLang="en-US"/>
            </a:p>
          </p:txBody>
        </p:sp>
        <p:sp>
          <p:nvSpPr>
            <p:cNvPr id="9" name="文本框 8"/>
            <p:cNvSpPr txBox="1"/>
            <p:nvPr>
              <p:custDataLst>
                <p:tags r:id="rId4"/>
              </p:custDataLst>
            </p:nvPr>
          </p:nvSpPr>
          <p:spPr>
            <a:xfrm>
              <a:off x="5546" y="2766"/>
              <a:ext cx="7549" cy="4626"/>
            </a:xfrm>
            <a:prstGeom prst="rect">
              <a:avLst/>
            </a:prstGeom>
            <a:noFill/>
          </p:spPr>
          <p:txBody>
            <a:bodyPr wrap="square" rtlCol="0">
              <a:noAutofit/>
            </a:bodyPr>
            <a:p>
              <a:pPr algn="ctr">
                <a:buFont typeface="Arial" panose="020B0604020202020204" pitchFamily="34" charset="0"/>
              </a:pP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陈略、国开证券股份有限公司证券回购合同纠纷二审民事判决书：</a:t>
              </a:r>
              <a:endParaRPr lang="zh-CN" altLang="en-US" sz="1800" b="1" spc="200">
                <a:solidFill>
                  <a:schemeClr val="bg1"/>
                </a:solidFill>
                <a:highlight>
                  <a:srgbClr val="FF0000"/>
                </a:highlight>
                <a:uFillTx/>
                <a:latin typeface="黑体" panose="02010609060101010101" charset="-122"/>
                <a:ea typeface="黑体" panose="02010609060101010101" charset="-122"/>
                <a:sym typeface="+mn-ea"/>
              </a:endParaRPr>
            </a:p>
            <a:p>
              <a:pPr algn="ctr">
                <a:buFont typeface="Arial" panose="020B0604020202020204" pitchFamily="34" charset="0"/>
              </a:pPr>
              <a:r>
                <a:rPr lang="zh-CN" altLang="en-US" sz="1800" b="1" spc="200">
                  <a:solidFill>
                    <a:schemeClr val="bg1"/>
                  </a:solidFill>
                  <a:highlight>
                    <a:srgbClr val="FF0000"/>
                  </a:highlight>
                  <a:uFillTx/>
                  <a:latin typeface="黑体" panose="02010609060101010101" charset="-122"/>
                  <a:ea typeface="黑体" panose="02010609060101010101" charset="-122"/>
                  <a:sym typeface="+mn-ea"/>
                </a:rPr>
                <a:t>（2020）最高法民终1050号</a:t>
              </a:r>
              <a:endParaRPr lang="zh-CN" altLang="en-US" sz="1800" b="1" spc="200">
                <a:solidFill>
                  <a:schemeClr val="bg1"/>
                </a:solidFill>
                <a:highlight>
                  <a:srgbClr val="FF0000"/>
                </a:highlight>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endParaRPr lang="zh-CN" altLang="en-US" sz="1800" b="1" spc="200">
                <a:gradFill>
                  <a:gsLst>
                    <a:gs pos="0">
                      <a:srgbClr val="14CD68"/>
                    </a:gs>
                    <a:gs pos="100000">
                      <a:srgbClr val="0B6E38"/>
                    </a:gs>
                  </a:gsLst>
                  <a:lin scaled="0"/>
                </a:gradFill>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r>
                <a:rPr lang="zh-CN" altLang="en-US" sz="16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关于案涉融资的利息、违约金等标准如何确定问题，经查，本案系证券公司与客户之间开展的股票质押式回购交易，依法不适用民间借贷司法解释规定的民间借贷利率标准。本案一审判决后，</a:t>
              </a:r>
              <a:r>
                <a:rPr lang="zh-CN" altLang="en-US" sz="1600" spc="200">
                  <a:solidFill>
                    <a:srgbClr val="FF0000"/>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陈略上诉主张国开证券公司收取的利息、复利、罚息、违约金和其他费用过高，请求对总计超过年利率24%的部分予以调减。经查，陈略主张的该利率标准不违反国家有关规定，本院对该上诉主张依法予以支持。</a:t>
              </a:r>
              <a:r>
                <a:rPr lang="zh-CN" altLang="en-US" sz="16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因案涉融资的利息标准为年利率6%，故陈略应向国开证券公司支付的因违约产生的违约金等违约费用标准为年利率18%。一审判决第二项确定的违约金标准超过了年利率18%，本院对此依法予以纠正。</a:t>
              </a:r>
              <a:endParaRPr lang="zh-CN" altLang="en-US" sz="16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a:p>
              <a:pPr indent="457200" algn="l">
                <a:lnSpc>
                  <a:spcPct val="150000"/>
                </a:lnSpc>
                <a:buFont typeface="Arial" panose="020B0604020202020204" pitchFamily="34" charset="0"/>
              </a:pPr>
              <a:r>
                <a:rPr lang="zh-CN" altLang="en-US" sz="16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另，案涉协议还约定，国开证券公司有权向陈略主张诉讼费、保全费、保全保险费、律师费等实现债权费用。</a:t>
              </a:r>
              <a:r>
                <a:rPr lang="zh-CN" altLang="en-US" sz="1600" spc="200">
                  <a:solidFill>
                    <a:srgbClr val="FF0000"/>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实现债权费用不属于案涉融资利率范围，</a:t>
              </a:r>
              <a:r>
                <a:rPr lang="zh-CN" altLang="en-US" sz="16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rPr>
                <a:t>一审判令陈略承担上述费用，事实和法律依据充分。本院对陈略关于不承担国开证券公司实现债权费用的上诉请求，依法予以驳回。</a:t>
              </a:r>
              <a:endParaRPr lang="zh-CN" altLang="en-US" sz="1600" spc="200">
                <a:solidFill>
                  <a:schemeClr val="accent6">
                    <a:lumMod val="60000"/>
                    <a:lumOff val="40000"/>
                  </a:schemeClr>
                </a:solidFill>
                <a:effectLst>
                  <a:outerShdw blurRad="38100" dist="25400" dir="5400000" algn="ctr" rotWithShape="0">
                    <a:srgbClr val="6E747A">
                      <a:alpha val="43000"/>
                    </a:srgbClr>
                  </a:outerShdw>
                </a:effectLst>
                <a:uFillTx/>
                <a:latin typeface="黑体" panose="02010609060101010101" charset="-122"/>
                <a:ea typeface="黑体" panose="02010609060101010101" charset="-122"/>
                <a:sym typeface="+mn-ea"/>
              </a:endParaRPr>
            </a:p>
          </p:txBody>
        </p:sp>
      </p:grpSp>
      <p:sp>
        <p:nvSpPr>
          <p:cNvPr id="2" name="文本框 1"/>
          <p:cNvSpPr txBox="1"/>
          <p:nvPr/>
        </p:nvSpPr>
        <p:spPr>
          <a:xfrm>
            <a:off x="2123440" y="4945380"/>
            <a:ext cx="3048000" cy="368300"/>
          </a:xfrm>
          <a:prstGeom prst="rect">
            <a:avLst/>
          </a:prstGeom>
          <a:noFill/>
        </p:spPr>
        <p:txBody>
          <a:bodyPr wrap="square" rtlCol="0">
            <a:spAutoFit/>
          </a:bodyPr>
          <a:p>
            <a:endParaRPr lang="zh-CN" altLang="en-US"/>
          </a:p>
        </p:txBody>
      </p:sp>
      <p:sp>
        <p:nvSpPr>
          <p:cNvPr id="3" name="文本框 2"/>
          <p:cNvSpPr txBox="1"/>
          <p:nvPr/>
        </p:nvSpPr>
        <p:spPr>
          <a:xfrm>
            <a:off x="8338820" y="4763770"/>
            <a:ext cx="3048000" cy="368300"/>
          </a:xfrm>
          <a:prstGeom prst="rect">
            <a:avLst/>
          </a:prstGeom>
          <a:noFill/>
        </p:spPr>
        <p:txBody>
          <a:bodyPr wrap="square" rtlCol="0">
            <a:spAutoFit/>
          </a:bodyPr>
          <a:p>
            <a:endParaRPr lang="zh-CN" altLang="en-US"/>
          </a:p>
        </p:txBody>
      </p:sp>
      <p:sp>
        <p:nvSpPr>
          <p:cNvPr id="27653" name="Rectangle 15"/>
          <p:cNvSpPr>
            <a:spLocks noChangeArrowheads="1"/>
          </p:cNvSpPr>
          <p:nvPr>
            <p:custDataLst>
              <p:tags r:id="rId5"/>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custDataLst>
              <p:tags r:id="rId1"/>
            </p:custDataLst>
          </p:nvPr>
        </p:nvSpPr>
        <p:spPr>
          <a:xfrm>
            <a:off x="218440" y="1853565"/>
            <a:ext cx="8538845" cy="256794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2"/>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一、金融机构和地方金融组织在开展融资性金融服务过程中</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收</a:t>
            </a:r>
            <a:r>
              <a:rPr lang="en-US" altLang="zh-CN" sz="2250">
                <a:ln w="22225">
                  <a:solidFill>
                    <a:schemeClr val="accent2"/>
                  </a:solidFill>
                  <a:prstDash val="solid"/>
                </a:ln>
                <a:solidFill>
                  <a:schemeClr val="accent2">
                    <a:lumMod val="40000"/>
                    <a:lumOff val="60000"/>
                  </a:schemeClr>
                </a:solidFill>
                <a:effectLst/>
                <a:sym typeface="+mn-ea"/>
              </a:rPr>
              <a:t>            </a:t>
            </a:r>
            <a:r>
              <a:rPr lang="zh-CN" altLang="en-US" sz="2250">
                <a:ln w="22225">
                  <a:solidFill>
                    <a:schemeClr val="accent2"/>
                  </a:solidFill>
                  <a:prstDash val="solid"/>
                </a:ln>
                <a:solidFill>
                  <a:schemeClr val="accent2">
                    <a:lumMod val="40000"/>
                    <a:lumOff val="60000"/>
                  </a:schemeClr>
                </a:solidFill>
                <a:effectLst/>
                <a:sym typeface="+mn-ea"/>
              </a:rPr>
              <a:t>违规收取的利息和费用的处理</a:t>
            </a:r>
            <a:endParaRPr lang="zh-CN" altLang="en-US" sz="2250">
              <a:ln w="22225">
                <a:solidFill>
                  <a:schemeClr val="accent2"/>
                </a:solidFill>
                <a:prstDash val="solid"/>
              </a:ln>
              <a:solidFill>
                <a:schemeClr val="accent2">
                  <a:lumMod val="40000"/>
                  <a:lumOff val="60000"/>
                </a:schemeClr>
              </a:solidFill>
              <a:effectLst/>
            </a:endParaRPr>
          </a:p>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取的利息和费用的认定</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218440" y="1777365"/>
            <a:ext cx="8355965" cy="4008755"/>
          </a:xfrm>
          <a:prstGeom prst="rect">
            <a:avLst/>
          </a:prstGeom>
          <a:noFill/>
        </p:spPr>
        <p:txBody>
          <a:bodyPr wrap="square" rtlCol="0">
            <a:noAutofit/>
          </a:bodyPr>
          <a:p>
            <a:pPr algn="ctr">
              <a:lnSpc>
                <a:spcPct val="150000"/>
              </a:lnSpc>
            </a:pPr>
            <a:r>
              <a:rPr lang="en-US" altLang="zh-CN" sz="2400">
                <a:ln w="22225">
                  <a:solidFill>
                    <a:schemeClr val="accent2"/>
                  </a:solidFill>
                  <a:prstDash val="solid"/>
                </a:ln>
                <a:solidFill>
                  <a:schemeClr val="accent2">
                    <a:lumMod val="40000"/>
                    <a:lumOff val="60000"/>
                  </a:schemeClr>
                </a:solidFill>
                <a:effectLst/>
              </a:rPr>
              <a:t>  </a:t>
            </a:r>
            <a:endParaRPr lang="zh-CN" altLang="en-US">
              <a:solidFill>
                <a:schemeClr val="tx1"/>
              </a:solidFill>
            </a:endParaRPr>
          </a:p>
          <a:p>
            <a:pPr indent="457200" algn="l">
              <a:lnSpc>
                <a:spcPct val="150000"/>
              </a:lnSpc>
            </a:pPr>
            <a:endParaRPr lang="zh-CN" altLang="en-US" sz="1800">
              <a:solidFill>
                <a:schemeClr val="tx1"/>
              </a:solidFill>
            </a:endParaRPr>
          </a:p>
          <a:p>
            <a:pPr indent="457200" algn="l">
              <a:lnSpc>
                <a:spcPct val="150000"/>
              </a:lnSpc>
            </a:pPr>
            <a:r>
              <a:rPr lang="zh-CN" altLang="en-US" sz="1800">
                <a:solidFill>
                  <a:schemeClr val="tx1"/>
                </a:solidFill>
              </a:rPr>
              <a:t>对金融机构和地方金融组织违规收取的利息和费用，借款人主张依照民法典第561条、第670条的规定冲抵本金和利息的，人民法院应当予以支持。</a:t>
            </a:r>
            <a:endParaRPr lang="zh-CN" altLang="en-US" sz="1800">
              <a:solidFill>
                <a:schemeClr val="tx1"/>
              </a:solidFill>
            </a:endParaRPr>
          </a:p>
        </p:txBody>
      </p:sp>
      <p:pic>
        <p:nvPicPr>
          <p:cNvPr id="2" name="图片 1" descr="3b32313534343132303bd6d8b5e3"/>
          <p:cNvPicPr>
            <a:picLocks noChangeAspect="1"/>
          </p:cNvPicPr>
          <p:nvPr>
            <p:custDataLst>
              <p:tags r:id="rId3"/>
            </p:custDataLst>
          </p:nvPr>
        </p:nvPicPr>
        <p:blipFill>
          <a:blip r:embed="rId4">
            <a:extLst>
              <a:ext uri="{96DAC541-7B7A-43D3-8B79-37D633B846F1}">
                <asvg:svgBlip xmlns:asvg="http://schemas.microsoft.com/office/drawing/2016/SVG/main" r:embed="rId5"/>
              </a:ext>
            </a:extLst>
          </a:blip>
          <a:stretch>
            <a:fillRect/>
          </a:stretch>
        </p:blipFill>
        <p:spPr>
          <a:xfrm>
            <a:off x="1979930" y="337185"/>
            <a:ext cx="905510" cy="855980"/>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文本框 1"/>
          <p:cNvSpPr txBox="1"/>
          <p:nvPr/>
        </p:nvSpPr>
        <p:spPr>
          <a:xfrm>
            <a:off x="323533" y="121285"/>
            <a:ext cx="2017712" cy="521970"/>
          </a:xfrm>
          <a:prstGeom prst="rect">
            <a:avLst/>
          </a:prstGeom>
          <a:noFill/>
          <a:ln w="9525">
            <a:noFill/>
          </a:ln>
        </p:spPr>
        <p:txBody>
          <a:bodyPr wrap="square" anchor="t" anchorCtr="0">
            <a:spAutoFit/>
          </a:bodyPr>
          <a:lstStyle/>
          <a:p>
            <a:pPr algn="just"/>
            <a:r>
              <a:rPr lang="zh-CN" altLang="en-US" sz="2800" b="1" dirty="0">
                <a:solidFill>
                  <a:schemeClr val="bg1"/>
                </a:solidFill>
                <a:latin typeface="微软雅黑" panose="020B0503020204020204" pitchFamily="34" charset="-122"/>
                <a:ea typeface="微软雅黑" panose="020B0503020204020204" pitchFamily="34" charset="-122"/>
              </a:rPr>
              <a:t>目   录</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grpSp>
        <p:nvGrpSpPr>
          <p:cNvPr id="7" name="组合 6"/>
          <p:cNvGrpSpPr/>
          <p:nvPr/>
        </p:nvGrpSpPr>
        <p:grpSpPr>
          <a:xfrm>
            <a:off x="3372908" y="551695"/>
            <a:ext cx="5450862" cy="4384869"/>
            <a:chOff x="6326" y="196"/>
            <a:chExt cx="8317" cy="5889"/>
          </a:xfrm>
        </p:grpSpPr>
        <p:sp>
          <p:nvSpPr>
            <p:cNvPr id="8197" name="Rectangle 14"/>
            <p:cNvSpPr/>
            <p:nvPr/>
          </p:nvSpPr>
          <p:spPr>
            <a:xfrm>
              <a:off x="6326" y="196"/>
              <a:ext cx="8317" cy="536"/>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lstStyle/>
            <a:p>
              <a:pPr marL="285750" indent="-285750" algn="l">
                <a:spcBef>
                  <a:spcPct val="20000"/>
                </a:spcBef>
                <a:buFont typeface="Wingdings" panose="05000000000000000000" pitchFamily="2" charset="2"/>
                <a:buChar char="u"/>
              </a:pP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关于进一步深化对金融审判理念的认识</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199" name="Rectangle 14"/>
            <p:cNvSpPr/>
            <p:nvPr/>
          </p:nvSpPr>
          <p:spPr>
            <a:xfrm>
              <a:off x="6328" y="2837"/>
              <a:ext cx="8192" cy="949"/>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lstStyle/>
            <a:p>
              <a:pPr marL="285750" indent="-285750" algn="l">
                <a:spcBef>
                  <a:spcPct val="20000"/>
                </a:spcBef>
                <a:buClrTx/>
                <a:buSzTx/>
                <a:buFont typeface="Wingdings" panose="05000000000000000000" pitchFamily="2" charset="2"/>
                <a:buChar char="u"/>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关于金融借款等传统金融纠纷案件的法律适用问题</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200" name="Rectangle 14"/>
            <p:cNvSpPr/>
            <p:nvPr/>
          </p:nvSpPr>
          <p:spPr>
            <a:xfrm>
              <a:off x="6326" y="974"/>
              <a:ext cx="8255" cy="495"/>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lstStyle/>
            <a:p>
              <a:pPr marL="285750" indent="-285750" algn="l">
                <a:lnSpc>
                  <a:spcPct val="90000"/>
                </a:lnSpc>
                <a:spcBef>
                  <a:spcPct val="20000"/>
                </a:spcBef>
                <a:buClrTx/>
                <a:buSzTx/>
                <a:buFont typeface="Wingdings" panose="05000000000000000000" pitchFamily="2" charset="2"/>
                <a:buChar char="u"/>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关于完善金融审判工作机制问题</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Rectangle 14"/>
            <p:cNvSpPr/>
            <p:nvPr/>
          </p:nvSpPr>
          <p:spPr>
            <a:xfrm>
              <a:off x="6328" y="3972"/>
              <a:ext cx="8192" cy="536"/>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lstStyle/>
            <a:p>
              <a:pPr marL="285750" indent="-285750" algn="l">
                <a:spcBef>
                  <a:spcPct val="20000"/>
                </a:spcBef>
                <a:buFont typeface="Wingdings" panose="05000000000000000000" pitchFamily="2" charset="2"/>
                <a:buChar char="u"/>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关于融资担保纠纷案件的法律适用问题</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Rectangle 14"/>
            <p:cNvSpPr/>
            <p:nvPr>
              <p:custDataLst>
                <p:tags r:id="rId1"/>
              </p:custDataLst>
            </p:nvPr>
          </p:nvSpPr>
          <p:spPr>
            <a:xfrm>
              <a:off x="6327" y="1658"/>
              <a:ext cx="8255" cy="949"/>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p>
              <a:pPr marL="285750" indent="-285750" algn="l">
                <a:spcBef>
                  <a:spcPct val="20000"/>
                </a:spcBef>
                <a:buClrTx/>
                <a:buSzTx/>
                <a:buFont typeface="Wingdings" panose="05000000000000000000" pitchFamily="2" charset="2"/>
                <a:buChar char="u"/>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关于金融监管规章在金融民商事审判中的适用问题</a:t>
              </a:r>
              <a:endParaRPr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Rectangle 14"/>
            <p:cNvSpPr/>
            <p:nvPr>
              <p:custDataLst>
                <p:tags r:id="rId2"/>
              </p:custDataLst>
            </p:nvPr>
          </p:nvSpPr>
          <p:spPr>
            <a:xfrm>
              <a:off x="6355" y="5549"/>
              <a:ext cx="8223" cy="536"/>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lstStyle/>
            <a:p>
              <a:pPr marL="285750" indent="-285750" algn="l">
                <a:spcBef>
                  <a:spcPct val="20000"/>
                </a:spcBef>
                <a:buFont typeface="Wingdings" panose="05000000000000000000" pitchFamily="2" charset="2"/>
                <a:buChar char="u"/>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关于金融民刑交叉案件审理问题</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Rectangle 14"/>
            <p:cNvSpPr/>
            <p:nvPr>
              <p:custDataLst>
                <p:tags r:id="rId3"/>
              </p:custDataLst>
            </p:nvPr>
          </p:nvSpPr>
          <p:spPr>
            <a:xfrm>
              <a:off x="6328" y="4734"/>
              <a:ext cx="8181" cy="536"/>
            </a:xfrm>
            <a:prstGeom prst="rect">
              <a:avLst/>
            </a:prstGeom>
          </p:spPr>
          <p:style>
            <a:lnRef idx="0">
              <a:srgbClr val="FFFFFF"/>
            </a:lnRef>
            <a:fillRef idx="3">
              <a:schemeClr val="accent3"/>
            </a:fillRef>
            <a:effectRef idx="0">
              <a:srgbClr val="FFFFFF"/>
            </a:effectRef>
            <a:fontRef idx="minor">
              <a:schemeClr val="dk1"/>
            </a:fontRef>
          </p:style>
          <p:txBody>
            <a:bodyPr wrap="square" anchor="ctr" anchorCtr="0">
              <a:spAutoFit/>
            </a:bodyPr>
            <a:lstStyle/>
            <a:p>
              <a:pPr marL="285750" indent="-285750" algn="l">
                <a:spcBef>
                  <a:spcPct val="20000"/>
                </a:spcBef>
                <a:buFont typeface="Wingdings" panose="05000000000000000000" pitchFamily="2" charset="2"/>
                <a:buChar char="u"/>
              </a:pPr>
              <a:r>
                <a:rPr lang="en-US" altLang="zh-CN"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关于有效治理“逃废债”的法律适用问题</a:t>
              </a:r>
              <a:endParaRPr lang="zh-CN" altLang="en-US" sz="20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3" name="矩形 2"/>
          <p:cNvSpPr/>
          <p:nvPr>
            <p:custDataLst>
              <p:tags r:id="rId4"/>
            </p:custDataLst>
          </p:nvPr>
        </p:nvSpPr>
        <p:spPr>
          <a:xfrm>
            <a:off x="0" y="635"/>
            <a:ext cx="3291205" cy="5714365"/>
          </a:xfrm>
          <a:prstGeom prst="rect">
            <a:avLst/>
          </a:prstGeom>
          <a:blipFill>
            <a:blip r:embed="rId5"/>
            <a:srcRect/>
            <a:stretch>
              <a:fillRect l="-73500" r="-73067"/>
            </a:stretch>
          </a:blipFill>
          <a:ln w="12700" cap="flat" cmpd="sng" algn="ctr">
            <a:noFill/>
            <a:prstDash val="solid"/>
            <a:miter lim="800000"/>
          </a:ln>
          <a:effectLst/>
          <a:extLst>
            <a:ext uri="{91240B29-F687-4F45-9708-019B960494DF}">
              <a14:hiddenLine xmlns:a14="http://schemas.microsoft.com/office/drawing/2010/main" w="12700">
                <a:solidFill>
                  <a:srgbClr val="4276AA">
                    <a:shade val="50000"/>
                  </a:srgbClr>
                </a:solidFill>
                <a:prstDash val="solid"/>
                <a:miter lim="800000"/>
                <a:headEnd/>
                <a:tailEnd/>
              </a14:hiddenLine>
            </a:ext>
          </a:extLst>
        </p:spPr>
        <p:style>
          <a:lnRef idx="2">
            <a:srgbClr val="4276AA">
              <a:shade val="50000"/>
            </a:srgbClr>
          </a:lnRef>
          <a:fillRef idx="1">
            <a:srgbClr val="4276AA"/>
          </a:fillRef>
          <a:effectRef idx="0">
            <a:srgbClr val="4276AA"/>
          </a:effectRef>
          <a:fontRef idx="minor">
            <a:srgbClr val="FFFFFF"/>
          </a:fontRef>
        </p:style>
        <p:txBody>
          <a:bodyPr anchor="ctr"/>
          <a:p>
            <a:pPr algn="ctr"/>
            <a:endParaRPr dirty="0">
              <a:solidFill>
                <a:srgbClr val="FFFFFF"/>
              </a:solidFill>
            </a:endParaRPr>
          </a:p>
        </p:txBody>
      </p:sp>
      <p:sp>
        <p:nvSpPr>
          <p:cNvPr id="8" name="图文框 7"/>
          <p:cNvSpPr/>
          <p:nvPr>
            <p:custDataLst>
              <p:tags r:id="rId6"/>
            </p:custDataLst>
          </p:nvPr>
        </p:nvSpPr>
        <p:spPr>
          <a:xfrm>
            <a:off x="725805" y="2512060"/>
            <a:ext cx="2237105" cy="1041400"/>
          </a:xfrm>
          <a:prstGeom prst="frame">
            <a:avLst>
              <a:gd name="adj1" fmla="val 7083"/>
            </a:avLst>
          </a:prstGeom>
          <a:solidFill>
            <a:schemeClr val="accent2"/>
          </a:solidFill>
          <a:ln>
            <a:noFill/>
          </a:ln>
        </p:spPr>
        <p:style>
          <a:lnRef idx="2">
            <a:srgbClr val="4276AA">
              <a:shade val="50000"/>
            </a:srgbClr>
          </a:lnRef>
          <a:fillRef idx="1">
            <a:srgbClr val="4276AA"/>
          </a:fillRef>
          <a:effectRef idx="0">
            <a:srgbClr val="4276AA"/>
          </a:effectRef>
          <a:fontRef idx="minor">
            <a:srgbClr val="FFFFFF"/>
          </a:fontRef>
        </p:style>
        <p:txBody>
          <a:bodyPr wrap="none" anchor="ctr">
            <a:normAutofit/>
          </a:bodyPr>
          <a:p>
            <a:pPr lvl="0" algn="ctr" defTabSz="913765"/>
            <a:r>
              <a:rPr lang="zh-CN" altLang="en-US" sz="3600">
                <a:solidFill>
                  <a:schemeClr val="lt1"/>
                </a:solidFill>
                <a:latin typeface="Arial" panose="020B0604020202020204" pitchFamily="34" charset="0"/>
                <a:ea typeface="汉仪君黑-75简" panose="00020600040101010101" charset="-122"/>
                <a:cs typeface="+mn-ea"/>
              </a:rPr>
              <a:t>目录</a:t>
            </a:r>
            <a:endParaRPr lang="zh-CN" altLang="en-US" sz="3600">
              <a:solidFill>
                <a:schemeClr val="lt1"/>
              </a:solidFill>
              <a:latin typeface="Arial" panose="020B0604020202020204" pitchFamily="34" charset="0"/>
              <a:ea typeface="汉仪君黑-75简" panose="00020600040101010101"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对角圆角矩形 1"/>
          <p:cNvSpPr/>
          <p:nvPr/>
        </p:nvSpPr>
        <p:spPr>
          <a:xfrm>
            <a:off x="782320" y="553085"/>
            <a:ext cx="7640955" cy="3888105"/>
          </a:xfrm>
          <a:prstGeom prst="round2DiagRect">
            <a:avLst/>
          </a:prstGeom>
          <a:solidFill>
            <a:schemeClr val="bg1"/>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1800" b="1" smtClean="0">
                <a:solidFill>
                  <a:schemeClr val="bg1"/>
                </a:solidFill>
                <a:highlight>
                  <a:srgbClr val="FF0000"/>
                </a:highlight>
                <a:sym typeface="+mn-ea"/>
              </a:rPr>
              <a:t>《中华人民共和国民法典》</a:t>
            </a:r>
            <a:endParaRPr lang="zh-CN" altLang="en-US" sz="1800" b="1" smtClean="0">
              <a:solidFill>
                <a:schemeClr val="bg1"/>
              </a:solidFill>
              <a:highlight>
                <a:srgbClr val="FF0000"/>
              </a:highlight>
              <a:sym typeface="+mn-ea"/>
            </a:endParaRPr>
          </a:p>
          <a:p>
            <a:pPr algn="ctr">
              <a:lnSpc>
                <a:spcPct val="100000"/>
              </a:lnSpc>
            </a:pPr>
            <a:endParaRPr lang="zh-CN" altLang="en-US" sz="1800" b="1" smtClean="0">
              <a:gradFill>
                <a:gsLst>
                  <a:gs pos="0">
                    <a:srgbClr val="14CD68"/>
                  </a:gs>
                  <a:gs pos="100000">
                    <a:srgbClr val="0B6E38"/>
                  </a:gs>
                </a:gsLst>
                <a:lin scaled="0"/>
              </a:gradFill>
              <a:sym typeface="+mn-ea"/>
            </a:endParaRPr>
          </a:p>
          <a:p>
            <a:pPr algn="l">
              <a:lnSpc>
                <a:spcPct val="100000"/>
              </a:lnSpc>
            </a:pPr>
            <a:r>
              <a:rPr lang="zh-CN" altLang="en-US" sz="1800" b="1" strike="noStrike" noProof="1" smtClean="0">
                <a:solidFill>
                  <a:schemeClr val="accent6">
                    <a:lumMod val="60000"/>
                    <a:lumOff val="40000"/>
                  </a:schemeClr>
                </a:solidFill>
              </a:rPr>
              <a:t>第五百六十一条 </a:t>
            </a:r>
            <a:r>
              <a:rPr lang="en-US" altLang="zh-CN" sz="1800" b="1" strike="noStrike" noProof="1" smtClean="0">
                <a:solidFill>
                  <a:schemeClr val="accent6">
                    <a:lumMod val="60000"/>
                    <a:lumOff val="40000"/>
                  </a:schemeClr>
                </a:solidFill>
              </a:rPr>
              <a:t> </a:t>
            </a:r>
            <a:r>
              <a:rPr lang="en-US" altLang="zh-CN" sz="1800" strike="noStrike" noProof="1" smtClean="0">
                <a:solidFill>
                  <a:schemeClr val="tx1"/>
                </a:solidFill>
              </a:rPr>
              <a:t>  </a:t>
            </a:r>
            <a:r>
              <a:rPr lang="zh-CN" altLang="en-US" sz="1800" strike="noStrike" noProof="1" smtClean="0">
                <a:solidFill>
                  <a:schemeClr val="tx1"/>
                </a:solidFill>
              </a:rPr>
              <a:t>债务人在履行主债务外还应当支付利息和实现债权的有关费用，其给付不足以清偿全部债务的，除当事人另有约定外，应当按照下列顺序履行：</a:t>
            </a:r>
            <a:endParaRPr lang="en-US" altLang="zh-CN" sz="1800" strike="noStrike" noProof="1" smtClean="0">
              <a:solidFill>
                <a:schemeClr val="tx1"/>
              </a:solidFill>
            </a:endParaRPr>
          </a:p>
          <a:p>
            <a:pPr algn="l">
              <a:lnSpc>
                <a:spcPct val="100000"/>
              </a:lnSpc>
            </a:pPr>
            <a:r>
              <a:rPr lang="en-US" altLang="zh-CN" sz="1800" strike="noStrike" noProof="1" smtClean="0">
                <a:solidFill>
                  <a:schemeClr val="tx1"/>
                </a:solidFill>
              </a:rPr>
              <a:t>（一）实现债权的有关费用；</a:t>
            </a:r>
            <a:endParaRPr lang="en-US" altLang="zh-CN" sz="1800" strike="noStrike" noProof="1" smtClean="0">
              <a:solidFill>
                <a:schemeClr val="tx1"/>
              </a:solidFill>
            </a:endParaRPr>
          </a:p>
          <a:p>
            <a:pPr algn="l">
              <a:lnSpc>
                <a:spcPct val="100000"/>
              </a:lnSpc>
            </a:pPr>
            <a:r>
              <a:rPr lang="en-US" altLang="zh-CN" sz="1800" strike="noStrike" noProof="1" smtClean="0">
                <a:solidFill>
                  <a:schemeClr val="tx1"/>
                </a:solidFill>
              </a:rPr>
              <a:t>（二）利息；</a:t>
            </a:r>
            <a:endParaRPr lang="en-US" altLang="zh-CN" sz="1800" strike="noStrike" noProof="1" smtClean="0">
              <a:solidFill>
                <a:schemeClr val="tx1"/>
              </a:solidFill>
            </a:endParaRPr>
          </a:p>
          <a:p>
            <a:pPr algn="l">
              <a:lnSpc>
                <a:spcPct val="100000"/>
              </a:lnSpc>
            </a:pPr>
            <a:r>
              <a:rPr lang="en-US" altLang="zh-CN" sz="1800" strike="noStrike" noProof="1" smtClean="0">
                <a:solidFill>
                  <a:schemeClr val="tx1"/>
                </a:solidFill>
              </a:rPr>
              <a:t>（三）主债务。</a:t>
            </a:r>
            <a:endParaRPr lang="en-US" altLang="zh-CN" sz="1800" strike="noStrike" noProof="1" smtClean="0">
              <a:solidFill>
                <a:schemeClr val="tx1"/>
              </a:solidFill>
            </a:endParaRPr>
          </a:p>
          <a:p>
            <a:pPr algn="l">
              <a:lnSpc>
                <a:spcPct val="100000"/>
              </a:lnSpc>
            </a:pPr>
            <a:endParaRPr lang="zh-CN" altLang="en-US" sz="1800" u="sng" strike="noStrike" noProof="1" smtClean="0">
              <a:solidFill>
                <a:srgbClr val="FF0000"/>
              </a:solidFill>
            </a:endParaRPr>
          </a:p>
          <a:p>
            <a:pPr algn="l">
              <a:lnSpc>
                <a:spcPct val="100000"/>
              </a:lnSpc>
              <a:buClrTx/>
              <a:buSzTx/>
              <a:buNone/>
            </a:pPr>
            <a:r>
              <a:rPr lang="zh-CN" altLang="en-US" sz="1800" b="1" strike="noStrike" noProof="1" smtClean="0">
                <a:solidFill>
                  <a:schemeClr val="accent6">
                    <a:lumMod val="60000"/>
                    <a:lumOff val="40000"/>
                  </a:schemeClr>
                </a:solidFill>
              </a:rPr>
              <a:t>第六百七十条</a:t>
            </a:r>
            <a:r>
              <a:rPr lang="en-US" altLang="zh-CN" sz="1800" strike="noStrike" noProof="1" smtClean="0">
                <a:solidFill>
                  <a:schemeClr val="tx1"/>
                </a:solidFill>
              </a:rPr>
              <a:t>   </a:t>
            </a:r>
            <a:r>
              <a:rPr lang="zh-CN" altLang="en-US" sz="1800" strike="noStrike" noProof="1" smtClean="0">
                <a:solidFill>
                  <a:schemeClr val="tx1"/>
                </a:solidFill>
              </a:rPr>
              <a:t>借款的利息不得预先在本金中扣除。利息预先在本金中扣除的，应当按照实际借款数额返还借款并计算利息。</a:t>
            </a:r>
            <a:endParaRPr lang="zh-CN" altLang="en-US" sz="1800" strike="noStrike" noProof="1" smtClean="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251460" y="2137410"/>
            <a:ext cx="8721725" cy="308229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8434" name="Rectangle 601"/>
          <p:cNvSpPr/>
          <p:nvPr/>
        </p:nvSpPr>
        <p:spPr>
          <a:xfrm flipV="1">
            <a:off x="0" y="0"/>
            <a:ext cx="9163050" cy="895350"/>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2"/>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二、委托借款纠纷中的名义借款人和实际用款人的责任</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450850" y="1141730"/>
            <a:ext cx="8154035" cy="3910965"/>
          </a:xfrm>
          <a:prstGeom prst="rect">
            <a:avLst/>
          </a:prstGeom>
          <a:noFill/>
        </p:spPr>
        <p:txBody>
          <a:bodyPr wrap="square" rtlCol="0">
            <a:noAutofit/>
          </a:bodyPr>
          <a:p>
            <a:pPr indent="457200" algn="l">
              <a:lnSpc>
                <a:spcPct val="150000"/>
              </a:lnSpc>
            </a:pPr>
            <a:r>
              <a:rPr lang="en-US" altLang="zh-CN" sz="2000">
                <a:ln w="22225">
                  <a:solidFill>
                    <a:schemeClr val="accent2"/>
                  </a:solidFill>
                  <a:prstDash val="solid"/>
                </a:ln>
                <a:solidFill>
                  <a:schemeClr val="bg1"/>
                </a:solidFill>
                <a:effectLst/>
              </a:rPr>
              <a:t> </a:t>
            </a:r>
            <a:r>
              <a:rPr lang="zh-CN" altLang="en-US" sz="2000">
                <a:ln w="22225">
                  <a:solidFill>
                    <a:schemeClr val="accent2"/>
                  </a:solidFill>
                  <a:prstDash val="solid"/>
                </a:ln>
                <a:solidFill>
                  <a:schemeClr val="bg1"/>
                </a:solidFill>
                <a:effectLst/>
              </a:rPr>
              <a:t>（一）商业银行在签订借款合同时知道实际用款人和名义借款人之间的代理关系</a:t>
            </a:r>
            <a:endParaRPr lang="zh-CN" altLang="en-US" sz="2000">
              <a:solidFill>
                <a:schemeClr val="bg1"/>
              </a:solidFill>
            </a:endParaRPr>
          </a:p>
          <a:p>
            <a:pPr indent="457200">
              <a:lnSpc>
                <a:spcPct val="150000"/>
              </a:lnSpc>
            </a:pPr>
            <a:r>
              <a:rPr lang="zh-CN" altLang="en-US" u="sng">
                <a:solidFill>
                  <a:schemeClr val="tx1"/>
                </a:solidFill>
              </a:rPr>
              <a:t>该借款合同直接约束商业银行和实际借款人，名义借款人不承担还本付息的合同责任。</a:t>
            </a:r>
            <a:endParaRPr lang="zh-CN" altLang="en-US" u="sng">
              <a:solidFill>
                <a:schemeClr val="tx1"/>
              </a:solidFill>
            </a:endParaRPr>
          </a:p>
          <a:p>
            <a:pPr indent="457200">
              <a:lnSpc>
                <a:spcPct val="150000"/>
              </a:lnSpc>
            </a:pPr>
            <a:endParaRPr lang="zh-CN" altLang="en-US" u="sng">
              <a:solidFill>
                <a:schemeClr val="bg1"/>
              </a:solidFill>
              <a:highlight>
                <a:srgbClr val="FF0000"/>
              </a:highlight>
            </a:endParaRPr>
          </a:p>
          <a:p>
            <a:pPr indent="457200" algn="ctr">
              <a:lnSpc>
                <a:spcPct val="150000"/>
              </a:lnSpc>
            </a:pPr>
            <a:r>
              <a:rPr lang="zh-CN" altLang="en-US" b="1">
                <a:solidFill>
                  <a:schemeClr val="bg1"/>
                </a:solidFill>
                <a:highlight>
                  <a:srgbClr val="FF0000"/>
                </a:highlight>
              </a:rPr>
              <a:t>《中华人民共和国民法典》第九百二十五条</a:t>
            </a:r>
            <a:r>
              <a:rPr lang="en-US" altLang="zh-CN" b="1">
                <a:solidFill>
                  <a:schemeClr val="bg1"/>
                </a:solidFill>
                <a:highlight>
                  <a:srgbClr val="FF0000"/>
                </a:highlight>
              </a:rPr>
              <a:t>  </a:t>
            </a:r>
            <a:endParaRPr lang="en-US" altLang="zh-CN" b="1">
              <a:solidFill>
                <a:schemeClr val="bg1"/>
              </a:solidFill>
              <a:highlight>
                <a:srgbClr val="FF0000"/>
              </a:highlight>
            </a:endParaRPr>
          </a:p>
          <a:p>
            <a:pPr indent="457200">
              <a:lnSpc>
                <a:spcPct val="150000"/>
              </a:lnSpc>
            </a:pPr>
            <a:r>
              <a:rPr lang="zh-CN" altLang="en-US">
                <a:solidFill>
                  <a:schemeClr val="tx1"/>
                </a:solidFill>
              </a:rPr>
              <a:t>受托人以自己的名义，在委托人的授权范围内与第三人订立的合同，第三人在订立合同时知道受托人与委托人之间的代理关系的，该合同直接约束委托人和第三人；但是，有确切证据证明该合同只约束受托人和第三人的除外。</a:t>
            </a:r>
            <a:endParaRPr lang="zh-CN" altLang="en-US">
              <a:solidFill>
                <a:schemeClr val="tx1"/>
              </a:solidFill>
            </a:endParaRPr>
          </a:p>
          <a:p>
            <a:pPr algn="ctr">
              <a:lnSpc>
                <a:spcPct val="150000"/>
              </a:lnSpc>
            </a:pPr>
            <a:endParaRPr lang="en-US" altLang="zh-CN">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301625" y="1417320"/>
            <a:ext cx="8721725" cy="353631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2"/>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二、委托借款纠纷中的名义借款人和实际用款人的责任</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986155" y="481330"/>
            <a:ext cx="7352030" cy="3559175"/>
          </a:xfrm>
          <a:prstGeom prst="rect">
            <a:avLst/>
          </a:prstGeom>
          <a:noFill/>
        </p:spPr>
        <p:txBody>
          <a:bodyPr wrap="square" rtlCol="0">
            <a:noAutofit/>
          </a:bodyPr>
          <a:p>
            <a:pPr indent="457200" algn="l">
              <a:lnSpc>
                <a:spcPct val="150000"/>
              </a:lnSpc>
            </a:pPr>
            <a:r>
              <a:rPr lang="en-US" altLang="zh-CN" sz="2000">
                <a:ln w="22225">
                  <a:solidFill>
                    <a:schemeClr val="accent2"/>
                  </a:solidFill>
                  <a:prstDash val="solid"/>
                </a:ln>
                <a:solidFill>
                  <a:schemeClr val="accent2">
                    <a:lumMod val="40000"/>
                    <a:lumOff val="60000"/>
                  </a:schemeClr>
                </a:solidFill>
                <a:effectLst/>
              </a:rPr>
              <a:t> </a:t>
            </a:r>
            <a:r>
              <a:rPr lang="zh-CN" altLang="en-US" sz="2000">
                <a:ln w="22225">
                  <a:solidFill>
                    <a:schemeClr val="accent2"/>
                  </a:solidFill>
                  <a:prstDash val="solid"/>
                </a:ln>
                <a:solidFill>
                  <a:schemeClr val="accent2">
                    <a:lumMod val="40000"/>
                    <a:lumOff val="60000"/>
                  </a:schemeClr>
                </a:solidFill>
                <a:effectLst/>
              </a:rPr>
              <a:t>（二）商业银行在订立合同时不知道委托借款关系</a:t>
            </a:r>
            <a:endParaRPr lang="zh-CN" altLang="en-US" sz="2000">
              <a:ln w="22225">
                <a:solidFill>
                  <a:schemeClr val="accent2"/>
                </a:solidFill>
                <a:prstDash val="solid"/>
              </a:ln>
              <a:solidFill>
                <a:schemeClr val="accent2">
                  <a:lumMod val="40000"/>
                  <a:lumOff val="60000"/>
                </a:schemeClr>
              </a:solidFill>
              <a:effectLst/>
            </a:endParaRPr>
          </a:p>
          <a:p>
            <a:pPr indent="457200">
              <a:lnSpc>
                <a:spcPct val="150000"/>
              </a:lnSpc>
            </a:pPr>
            <a:endParaRPr lang="zh-CN" altLang="en-US">
              <a:solidFill>
                <a:schemeClr val="tx1"/>
              </a:solidFill>
            </a:endParaRPr>
          </a:p>
          <a:p>
            <a:pPr indent="457200">
              <a:lnSpc>
                <a:spcPct val="150000"/>
              </a:lnSpc>
            </a:pPr>
            <a:endParaRPr lang="zh-CN" altLang="en-US">
              <a:solidFill>
                <a:schemeClr val="tx1"/>
              </a:solidFill>
            </a:endParaRPr>
          </a:p>
          <a:p>
            <a:pPr indent="457200">
              <a:lnSpc>
                <a:spcPct val="150000"/>
              </a:lnSpc>
            </a:pPr>
            <a:r>
              <a:rPr lang="zh-CN" altLang="en-US">
                <a:solidFill>
                  <a:schemeClr val="tx1"/>
                </a:solidFill>
              </a:rPr>
              <a:t>名义借款人在诉讼中以应当由实际用款人承担责任作为抗辩事由的，人民法院应当追加实际用款人参加诉讼，并向商业银行释明其有权选择相对人，商业银行选定实际用款人作为合同相对人的，人民法院不得判令名义借款人承担还款责任；商业银行选定名义借款人作为合同相对人的，人民法院应当释明名义借款人在本案中向实际用款人提出权利主张，在判令名义借款人承担责任的同时，判令实际用款人向名义借款人承担责任。</a:t>
            </a:r>
            <a:endParaRPr lang="zh-CN" altLang="en-US">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301625" y="985520"/>
            <a:ext cx="8721725" cy="426148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4" name="文本框 3"/>
          <p:cNvSpPr txBox="1"/>
          <p:nvPr/>
        </p:nvSpPr>
        <p:spPr>
          <a:xfrm>
            <a:off x="828040" y="4585970"/>
            <a:ext cx="6647815" cy="916940"/>
          </a:xfrm>
          <a:prstGeom prst="rect">
            <a:avLst/>
          </a:prstGeom>
          <a:noFill/>
        </p:spPr>
        <p:txBody>
          <a:bodyPr wrap="square" rtlCol="0">
            <a:noAutofit/>
          </a:bodyPr>
          <a:p>
            <a:pPr indent="457200" algn="l">
              <a:buClrTx/>
              <a:buSzTx/>
              <a:buFontTx/>
              <a:extLst>
                <a:ext uri="{35155182-B16C-46BC-9424-99874614C6A1}">
                  <wpsdc:indentchars xmlns:wpsdc="http://www.wps.cn/officeDocument/2017/drawingmlCustomData" val="200" checksum="59296752"/>
                </a:ext>
              </a:extLst>
            </a:pPr>
            <a:endParaRPr lang="zh-CN" altLang="en-US" sz="1800" smtClean="0">
              <a:solidFill>
                <a:schemeClr val="tx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453390" y="193040"/>
            <a:ext cx="8383270" cy="4963160"/>
          </a:xfrm>
          <a:prstGeom prst="rect">
            <a:avLst/>
          </a:prstGeom>
          <a:noFill/>
        </p:spPr>
        <p:txBody>
          <a:bodyPr wrap="square" rtlCol="0" anchor="t">
            <a:noAutofit/>
          </a:bodyPr>
          <a:p>
            <a:pPr indent="457200" algn="ctr">
              <a:lnSpc>
                <a:spcPct val="150000"/>
              </a:lnSpc>
            </a:pPr>
            <a:r>
              <a:rPr lang="zh-CN" altLang="en-US" sz="1800" b="1">
                <a:solidFill>
                  <a:schemeClr val="bg1"/>
                </a:solidFill>
                <a:highlight>
                  <a:srgbClr val="FF0000"/>
                </a:highlight>
                <a:sym typeface="+mn-ea"/>
              </a:rPr>
              <a:t>《中华人民共和国民法典》</a:t>
            </a:r>
            <a:r>
              <a:rPr sz="1800" b="1">
                <a:solidFill>
                  <a:schemeClr val="bg1"/>
                </a:solidFill>
                <a:highlight>
                  <a:srgbClr val="FF0000"/>
                </a:highlight>
                <a:sym typeface="+mn-ea"/>
              </a:rPr>
              <a:t>第九百二十六条</a:t>
            </a:r>
            <a:r>
              <a:rPr lang="en-US" sz="1800" b="1">
                <a:solidFill>
                  <a:schemeClr val="bg1"/>
                </a:solidFill>
                <a:highlight>
                  <a:srgbClr val="FF0000"/>
                </a:highlight>
                <a:sym typeface="+mn-ea"/>
              </a:rPr>
              <a:t>  </a:t>
            </a:r>
            <a:r>
              <a:rPr lang="en-US" sz="1800" b="1">
                <a:solidFill>
                  <a:schemeClr val="tx1"/>
                </a:solidFill>
                <a:sym typeface="+mn-ea"/>
              </a:rPr>
              <a:t> </a:t>
            </a:r>
            <a:endParaRPr lang="en-US" sz="1800">
              <a:solidFill>
                <a:schemeClr val="tx1"/>
              </a:solidFill>
              <a:sym typeface="+mn-ea"/>
            </a:endParaRPr>
          </a:p>
          <a:p>
            <a:pPr indent="457200">
              <a:lnSpc>
                <a:spcPct val="150000"/>
              </a:lnSpc>
            </a:pPr>
            <a:r>
              <a:rPr lang="en-US" sz="1800">
                <a:solidFill>
                  <a:schemeClr val="tx1"/>
                </a:solidFill>
                <a:sym typeface="+mn-ea"/>
              </a:rPr>
              <a:t>  </a:t>
            </a:r>
            <a:endParaRPr lang="en-US" sz="1800">
              <a:solidFill>
                <a:schemeClr val="tx1"/>
              </a:solidFill>
              <a:sym typeface="+mn-ea"/>
            </a:endParaRPr>
          </a:p>
          <a:p>
            <a:pPr indent="457200">
              <a:lnSpc>
                <a:spcPct val="150000"/>
              </a:lnSpc>
            </a:pPr>
            <a:r>
              <a:rPr sz="1800">
                <a:solidFill>
                  <a:schemeClr val="tx1"/>
                </a:solidFill>
                <a:sym typeface="+mn-ea"/>
              </a:rPr>
              <a:t>受托人以自己的名义与第三人订立合同时，第三人不知道受托人与委托人之间的代理关系的，受托人因第三人的原因对委托人不履行义务，受托人应当向委托人披露第三人，委托人因此可以行使受托人对第三人的权利。但是，第三人与受托人订立合同时如果知道该委托人就不会订立合同的除外。</a:t>
            </a:r>
            <a:endParaRPr sz="1800">
              <a:solidFill>
                <a:schemeClr val="tx1"/>
              </a:solidFill>
            </a:endParaRPr>
          </a:p>
          <a:p>
            <a:pPr indent="457200">
              <a:lnSpc>
                <a:spcPct val="150000"/>
              </a:lnSpc>
            </a:pPr>
            <a:r>
              <a:rPr sz="1800">
                <a:solidFill>
                  <a:schemeClr val="tx1"/>
                </a:solidFill>
                <a:sym typeface="+mn-ea"/>
              </a:rPr>
              <a:t>受托人因委托人的原因对第三人不履行义务，受托人应当向第三人披露委托人，第三人因此可以选择受托人或者委托人作为相对人主张其权利，但是第三人不得变更选定的相对人。</a:t>
            </a:r>
            <a:endParaRPr sz="1800">
              <a:solidFill>
                <a:schemeClr val="tx1"/>
              </a:solidFill>
            </a:endParaRPr>
          </a:p>
          <a:p>
            <a:pPr indent="457200">
              <a:lnSpc>
                <a:spcPct val="150000"/>
              </a:lnSpc>
            </a:pPr>
            <a:r>
              <a:rPr sz="1800">
                <a:solidFill>
                  <a:schemeClr val="tx1"/>
                </a:solidFill>
                <a:sym typeface="+mn-ea"/>
              </a:rPr>
              <a:t>委托人行使受托人对第三人的权利的，第三人可以向委托人主张其对受托人的抗辩。第三人选定委托人作为其相对人的，委托人可以向第三人主张其对受托人的抗辩以及受托人对第三人的抗辩。</a:t>
            </a:r>
            <a:endParaRPr lang="zh-CN" altLang="en-US" sz="1800">
              <a:solidFill>
                <a:schemeClr val="tx1"/>
              </a:solidFill>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486410" y="1344930"/>
            <a:ext cx="8039735" cy="390207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8434" name="Rectangle 601"/>
          <p:cNvSpPr/>
          <p:nvPr/>
        </p:nvSpPr>
        <p:spPr>
          <a:xfrm flipV="1">
            <a:off x="0" y="0"/>
            <a:ext cx="9163050" cy="895350"/>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71713" name="文本框 35"/>
          <p:cNvSpPr txBox="1"/>
          <p:nvPr>
            <p:custDataLst>
              <p:tags r:id="rId2"/>
            </p:custDataLst>
          </p:nvPr>
        </p:nvSpPr>
        <p:spPr>
          <a:xfrm>
            <a:off x="828040" y="54610"/>
            <a:ext cx="7668260" cy="1110615"/>
          </a:xfrm>
          <a:prstGeom prst="rect">
            <a:avLst/>
          </a:prstGeom>
          <a:noFill/>
          <a:ln w="9525">
            <a:noFill/>
          </a:ln>
        </p:spPr>
        <p:txBody>
          <a:bodyPr wrap="square" anchor="t" anchorCtr="0">
            <a:noAutofit/>
          </a:bodyPr>
          <a:p>
            <a:pPr algn="ctr">
              <a:lnSpc>
                <a:spcPct val="150000"/>
              </a:lnSpc>
            </a:pPr>
            <a:r>
              <a:rPr lang="zh-CN" altLang="en-US" sz="2250" b="1" dirty="0">
                <a:solidFill>
                  <a:schemeClr val="bg1"/>
                </a:solidFill>
                <a:latin typeface="微软雅黑" panose="020B0503020204020204" pitchFamily="34" charset="-122"/>
                <a:ea typeface="微软雅黑" panose="020B0503020204020204" pitchFamily="34" charset="-122"/>
                <a:sym typeface="+mn-ea"/>
              </a:rPr>
              <a:t>三、关于委托贷款合同的性质认定和费率标准</a:t>
            </a:r>
            <a:endParaRPr lang="zh-CN" altLang="en-US" sz="2250" b="1" dirty="0">
              <a:solidFill>
                <a:schemeClr val="bg1"/>
              </a:solidFill>
              <a:latin typeface="微软雅黑" panose="020B0503020204020204" pitchFamily="34" charset="-122"/>
              <a:ea typeface="微软雅黑" panose="020B0503020204020204" pitchFamily="34" charset="-122"/>
              <a:sym typeface="+mn-ea"/>
            </a:endParaRPr>
          </a:p>
        </p:txBody>
      </p:sp>
      <p:sp>
        <p:nvSpPr>
          <p:cNvPr id="5" name="文本框 4"/>
          <p:cNvSpPr txBox="1"/>
          <p:nvPr/>
        </p:nvSpPr>
        <p:spPr>
          <a:xfrm>
            <a:off x="993775" y="1777365"/>
            <a:ext cx="7175500" cy="2339975"/>
          </a:xfrm>
          <a:prstGeom prst="rect">
            <a:avLst/>
          </a:prstGeom>
          <a:noFill/>
        </p:spPr>
        <p:txBody>
          <a:bodyPr wrap="square" rtlCol="0">
            <a:noAutofit/>
          </a:bodyPr>
          <a:p>
            <a:pPr indent="457200">
              <a:lnSpc>
                <a:spcPct val="150000"/>
              </a:lnSpc>
            </a:pPr>
            <a:r>
              <a:rPr sz="2000" u="sng">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rPr>
              <a:t>委托贷款包括商业银行依法开展的委托代理业务，以及信托公司依法开展的资金信托业务。</a:t>
            </a:r>
            <a:endParaRPr sz="2000" u="sng">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endParaRPr>
          </a:p>
          <a:p>
            <a:pPr indent="457200">
              <a:lnSpc>
                <a:spcPct val="150000"/>
              </a:lnSpc>
            </a:pPr>
            <a:r>
              <a:rPr sz="200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审判实践中将委托贷款“穿透”认定为民间借贷的做法，是对相关监管政策的误读误用。</a:t>
            </a:r>
            <a:r>
              <a:rPr sz="2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委托贷款是纳入监管的一项金融业务，应当与金融借款合同做相同的处理。</a:t>
            </a:r>
            <a:endParaRPr sz="20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图片 3073" descr="图片2"/>
          <p:cNvPicPr>
            <a:picLocks noChangeAspect="1"/>
          </p:cNvPicPr>
          <p:nvPr/>
        </p:nvPicPr>
        <p:blipFill>
          <a:blip r:embed="rId1"/>
          <a:stretch>
            <a:fillRect/>
          </a:stretch>
        </p:blipFill>
        <p:spPr>
          <a:xfrm>
            <a:off x="0" y="12700"/>
            <a:ext cx="9126538" cy="5697538"/>
          </a:xfrm>
          <a:prstGeom prst="rect">
            <a:avLst/>
          </a:prstGeom>
          <a:noFill/>
          <a:ln w="9525">
            <a:noFill/>
          </a:ln>
        </p:spPr>
      </p:pic>
      <p:sp>
        <p:nvSpPr>
          <p:cNvPr id="28676" name="矩形 3"/>
          <p:cNvSpPr>
            <a:spLocks noChangeArrowheads="1"/>
          </p:cNvSpPr>
          <p:nvPr/>
        </p:nvSpPr>
        <p:spPr bwMode="auto">
          <a:xfrm>
            <a:off x="2622550" y="2092325"/>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16388" name="文本框 5"/>
          <p:cNvSpPr txBox="1"/>
          <p:nvPr/>
        </p:nvSpPr>
        <p:spPr>
          <a:xfrm>
            <a:off x="2988310" y="2409825"/>
            <a:ext cx="6162040" cy="1106805"/>
          </a:xfrm>
          <a:prstGeom prst="rect">
            <a:avLst/>
          </a:prstGeom>
          <a:noFill/>
          <a:ln w="9525">
            <a:noFill/>
          </a:ln>
        </p:spPr>
        <p:txBody>
          <a:bodyPr wrap="square" anchor="t" anchorCtr="0">
            <a:spAutoFit/>
          </a:bodyPr>
          <a:lstStyle/>
          <a:p>
            <a:pPr algn="ctr"/>
            <a:r>
              <a:rPr lang="zh-CN" altLang="en-US" sz="3300" b="1" dirty="0">
                <a:solidFill>
                  <a:schemeClr val="bg1"/>
                </a:solidFill>
                <a:latin typeface="微软雅黑" panose="020B0503020204020204" pitchFamily="34" charset="-122"/>
                <a:ea typeface="微软雅黑" panose="020B0503020204020204" pitchFamily="34" charset="-122"/>
              </a:rPr>
              <a:t>关于融资担保纠纷案件的</a:t>
            </a:r>
            <a:endParaRPr lang="zh-CN" altLang="en-US" sz="3300" b="1" dirty="0">
              <a:solidFill>
                <a:schemeClr val="bg1"/>
              </a:solidFill>
              <a:latin typeface="微软雅黑" panose="020B0503020204020204" pitchFamily="34" charset="-122"/>
              <a:ea typeface="微软雅黑" panose="020B0503020204020204" pitchFamily="34" charset="-122"/>
            </a:endParaRPr>
          </a:p>
          <a:p>
            <a:pPr algn="ctr"/>
            <a:r>
              <a:rPr lang="zh-CN" altLang="en-US" sz="3300" b="1" dirty="0">
                <a:solidFill>
                  <a:schemeClr val="bg1"/>
                </a:solidFill>
                <a:latin typeface="微软雅黑" panose="020B0503020204020204" pitchFamily="34" charset="-122"/>
                <a:ea typeface="微软雅黑" panose="020B0503020204020204" pitchFamily="34" charset="-122"/>
              </a:rPr>
              <a:t>法律适用问题</a:t>
            </a:r>
            <a:endParaRPr lang="zh-CN" altLang="en-US" sz="3300" b="1" dirty="0">
              <a:solidFill>
                <a:schemeClr val="bg1"/>
              </a:solidFill>
              <a:latin typeface="微软雅黑" panose="020B0503020204020204" pitchFamily="34" charset="-122"/>
              <a:ea typeface="微软雅黑" panose="020B0503020204020204" pitchFamily="34" charset="-122"/>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lvl="0" algn="ctr" fontAlgn="auto">
              <a:buClrTx/>
              <a:buSzTx/>
              <a:buFontTx/>
              <a:defRPr/>
            </a:pPr>
            <a:r>
              <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rPr>
              <a:t>5</a:t>
            </a:r>
            <a:endPar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custDataLst>
              <p:tags r:id="rId1"/>
            </p:custDataLst>
          </p:nvPr>
        </p:nvSpPr>
        <p:spPr>
          <a:xfrm>
            <a:off x="201930" y="1188085"/>
            <a:ext cx="8699500" cy="410400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8434" name="Rectangle 601"/>
          <p:cNvSpPr/>
          <p:nvPr/>
        </p:nvSpPr>
        <p:spPr>
          <a:xfrm flipV="1">
            <a:off x="0" y="0"/>
            <a:ext cx="9144000" cy="757555"/>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18435" name="Rectangle 603"/>
          <p:cNvSpPr/>
          <p:nvPr/>
        </p:nvSpPr>
        <p:spPr>
          <a:xfrm>
            <a:off x="971550" y="193040"/>
            <a:ext cx="7068820"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一、关于应收账款的多重保理与多重质押</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3" name="文本框 2"/>
          <p:cNvSpPr txBox="1"/>
          <p:nvPr/>
        </p:nvSpPr>
        <p:spPr>
          <a:xfrm>
            <a:off x="328295" y="841375"/>
            <a:ext cx="8528685" cy="4379595"/>
          </a:xfrm>
          <a:prstGeom prst="rect">
            <a:avLst/>
          </a:prstGeom>
          <a:noFill/>
        </p:spPr>
        <p:txBody>
          <a:bodyPr wrap="square" rtlCol="0" anchor="t">
            <a:noAutofit/>
          </a:bodyPr>
          <a:p>
            <a:pPr indent="457200">
              <a:lnSpc>
                <a:spcPct val="100000"/>
              </a:lnSpc>
            </a:pPr>
            <a:r>
              <a:rPr lang="zh-CN" altLang="en-US" b="1">
                <a:solidFill>
                  <a:schemeClr val="bg1"/>
                </a:solidFill>
                <a:highlight>
                  <a:srgbClr val="FF0000"/>
                </a:highlight>
                <a:sym typeface="+mn-ea"/>
              </a:rPr>
              <a:t>《中华人民共和国民法典》</a:t>
            </a:r>
            <a:r>
              <a:rPr lang="zh-CN" altLang="en-US" b="1">
                <a:solidFill>
                  <a:schemeClr val="bg1"/>
                </a:solidFill>
                <a:highlight>
                  <a:srgbClr val="FF0000"/>
                </a:highlight>
              </a:rPr>
              <a:t>第七百六十八条</a:t>
            </a:r>
            <a:endParaRPr lang="zh-CN" altLang="en-US" b="1">
              <a:solidFill>
                <a:schemeClr val="bg1"/>
              </a:solidFill>
              <a:highlight>
                <a:srgbClr val="FF0000"/>
              </a:highlight>
            </a:endParaRPr>
          </a:p>
          <a:p>
            <a:pPr indent="457200">
              <a:lnSpc>
                <a:spcPct val="150000"/>
              </a:lnSpc>
            </a:pPr>
            <a:r>
              <a:rPr lang="zh-CN" altLang="en-US">
                <a:solidFill>
                  <a:schemeClr val="tx1"/>
                </a:solidFill>
              </a:rPr>
              <a:t>应收账款债权人就同一应收账款订立多个保理合同，致使多个保理人主张权利的，已经登记的先于未登记的取得应收账款；均已经登记的，按照登记时间的先后顺序取得应收账款；均未登记的，由最先到达应收账款债务人的转让通知中载明的保理人取得应收账款；既未登记也未通知的，按照保理融资款或者服务报酬的比例取得应收账款。</a:t>
            </a:r>
            <a:endParaRPr lang="zh-CN" altLang="en-US">
              <a:solidFill>
                <a:schemeClr val="tx1"/>
              </a:solidFill>
            </a:endParaRPr>
          </a:p>
          <a:p>
            <a:pPr indent="457200">
              <a:lnSpc>
                <a:spcPct val="150000"/>
              </a:lnSpc>
            </a:pPr>
            <a:r>
              <a:rPr lang="zh-CN" altLang="en-US" b="1">
                <a:solidFill>
                  <a:schemeClr val="tx1"/>
                </a:solidFill>
                <a:sym typeface="+mn-ea"/>
              </a:rPr>
              <a:t>（一）债务人履行效力问题</a:t>
            </a:r>
            <a:endParaRPr lang="zh-CN" altLang="en-US" b="1">
              <a:solidFill>
                <a:schemeClr val="tx1"/>
              </a:solidFill>
              <a:sym typeface="+mn-ea"/>
            </a:endParaRPr>
          </a:p>
          <a:p>
            <a:pPr indent="457200">
              <a:lnSpc>
                <a:spcPct val="150000"/>
              </a:lnSpc>
            </a:pPr>
            <a:r>
              <a:rPr lang="zh-CN" altLang="en-US">
                <a:solidFill>
                  <a:schemeClr val="tx1"/>
                </a:solidFill>
              </a:rPr>
              <a:t>债务人按最先到达的有效通知中指明的保理人履行了债务，发生债务消灭的效果，对其他保理人享有拒绝履行的抗辩权。</a:t>
            </a:r>
            <a:endParaRPr lang="zh-CN" altLang="en-US">
              <a:solidFill>
                <a:schemeClr val="tx1"/>
              </a:solidFill>
            </a:endParaRPr>
          </a:p>
          <a:p>
            <a:pPr indent="457200">
              <a:lnSpc>
                <a:spcPct val="150000"/>
              </a:lnSpc>
            </a:pPr>
            <a:r>
              <a:rPr lang="zh-CN" altLang="en-US" b="1">
                <a:solidFill>
                  <a:schemeClr val="tx1"/>
                </a:solidFill>
                <a:sym typeface="+mn-ea"/>
              </a:rPr>
              <a:t>（二）其他保理人的权利保障问题</a:t>
            </a:r>
            <a:endParaRPr lang="zh-CN" altLang="en-US" b="1">
              <a:solidFill>
                <a:schemeClr val="tx1"/>
              </a:solidFill>
              <a:sym typeface="+mn-ea"/>
            </a:endParaRPr>
          </a:p>
          <a:p>
            <a:pPr indent="457200">
              <a:lnSpc>
                <a:spcPct val="150000"/>
              </a:lnSpc>
            </a:pPr>
            <a:r>
              <a:rPr lang="zh-CN" altLang="en-US">
                <a:solidFill>
                  <a:schemeClr val="tx1"/>
                </a:solidFill>
                <a:sym typeface="+mn-ea"/>
              </a:rPr>
              <a:t>先办理登记的保理人有权请求已接受债务履行的保理人将所得款项返还给自己。</a:t>
            </a:r>
            <a:endParaRPr lang="zh-CN" altLang="en-US">
              <a:solidFill>
                <a:schemeClr val="tx1"/>
              </a:solidFill>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201930" y="1056640"/>
            <a:ext cx="8699500" cy="423545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8434" name="Rectangle 601"/>
          <p:cNvSpPr/>
          <p:nvPr/>
        </p:nvSpPr>
        <p:spPr>
          <a:xfrm flipV="1">
            <a:off x="3175" y="-22860"/>
            <a:ext cx="9140825" cy="757238"/>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18435" name="Rectangle 603"/>
          <p:cNvSpPr/>
          <p:nvPr/>
        </p:nvSpPr>
        <p:spPr>
          <a:xfrm>
            <a:off x="1835785" y="157480"/>
            <a:ext cx="5288915" cy="516890"/>
          </a:xfrm>
          <a:prstGeom prst="rect">
            <a:avLst/>
          </a:prstGeom>
          <a:noFill/>
          <a:ln w="9525">
            <a:noFill/>
          </a:ln>
        </p:spPr>
        <p:txBody>
          <a:bodyPr wrap="square" anchor="t" anchorCtr="0">
            <a:noAutofit/>
          </a:bodyPr>
          <a:lstStyle/>
          <a:p>
            <a:pP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二、关于融资租赁的担保功能</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nvSpPr>
        <p:spPr>
          <a:xfrm>
            <a:off x="395605" y="1069340"/>
            <a:ext cx="8412480" cy="4198620"/>
          </a:xfrm>
          <a:prstGeom prst="rect">
            <a:avLst/>
          </a:prstGeom>
        </p:spPr>
        <p:txBody>
          <a:bodyPr wrap="square">
            <a:noAutofit/>
            <a:extLst>
              <a:ext uri="{4A0BC546-FE56-4ADE-93B0-CB8AF2F6F144}">
                <wpsdc:textFrameExt xmlns:wpsdc="http://www.wps.cn/officeDocument/2022/drawingmlCustomData" type="text"/>
              </a:ext>
            </a:extLst>
          </a:bodyPr>
          <a:p>
            <a:pPr indent="457200" algn="l">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（一）融资租赁是以“融物”的方式提供“融资”，没有租赁物不构成融资租赁</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extLst>
                <a:ext uri="{35155182-B16C-46BC-9424-99874614C6A1}">
                  <wpsdc:indentchars xmlns:wpsdc="http://www.wps.cn/officeDocument/2017/drawingmlCustomData" val="200" checksum="59296752"/>
                </a:ext>
              </a:extLst>
            </a:pPr>
            <a:r>
              <a:rPr lang="zh-CN" altLang="en-US" sz="1800">
                <a:solidFill>
                  <a:schemeClr val="tx1"/>
                </a:solidFill>
                <a:latin typeface="+mn-ea"/>
                <a:ea typeface="+mn-ea"/>
                <a:cs typeface="+mn-ea"/>
              </a:rPr>
              <a:t>应当结合买卖合同、付款凭证、发运单证、发票、租赁物的交接手续等相关证据进行综合判断</a:t>
            </a:r>
            <a:r>
              <a:rPr lang="en-US" altLang="zh-CN" sz="1800">
                <a:solidFill>
                  <a:schemeClr val="tx1"/>
                </a:solidFill>
                <a:latin typeface="+mn-ea"/>
                <a:ea typeface="+mn-ea"/>
                <a:cs typeface="+mn-ea"/>
              </a:rPr>
              <a:t>“</a:t>
            </a:r>
            <a:r>
              <a:rPr lang="zh-CN" altLang="en-US" sz="1800">
                <a:solidFill>
                  <a:schemeClr val="tx1"/>
                </a:solidFill>
                <a:latin typeface="+mn-ea"/>
                <a:ea typeface="+mn-ea"/>
                <a:cs typeface="+mn-ea"/>
              </a:rPr>
              <a:t>融物</a:t>
            </a:r>
            <a:r>
              <a:rPr lang="en-US" altLang="zh-CN" sz="1800">
                <a:solidFill>
                  <a:schemeClr val="tx1"/>
                </a:solidFill>
                <a:latin typeface="+mn-ea"/>
                <a:ea typeface="+mn-ea"/>
                <a:cs typeface="+mn-ea"/>
              </a:rPr>
              <a:t>”</a:t>
            </a:r>
            <a:r>
              <a:rPr lang="zh-CN" altLang="en-US" sz="1800">
                <a:solidFill>
                  <a:schemeClr val="tx1"/>
                </a:solidFill>
                <a:latin typeface="+mn-ea"/>
                <a:ea typeface="+mn-ea"/>
                <a:cs typeface="+mn-ea"/>
              </a:rPr>
              <a:t>要素是否具备。</a:t>
            </a:r>
            <a:endParaRPr lang="zh-CN" altLang="en-US" sz="1800">
              <a:solidFill>
                <a:schemeClr val="tx1"/>
              </a:solidFill>
              <a:latin typeface="+mn-ea"/>
              <a:ea typeface="+mn-ea"/>
              <a:cs typeface="+mn-ea"/>
            </a:endParaRPr>
          </a:p>
          <a:p>
            <a:pPr indent="457200" algn="l">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（二）关于“售后回租”是否构成融资租赁的判断</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extLst>
                <a:ext uri="{35155182-B16C-46BC-9424-99874614C6A1}">
                  <wpsdc:indentchars xmlns:wpsdc="http://www.wps.cn/officeDocument/2017/drawingmlCustomData" val="200" checksum="59296752"/>
                </a:ext>
              </a:extLst>
            </a:pPr>
            <a:r>
              <a:rPr lang="zh-CN" altLang="en-US" sz="1800">
                <a:solidFill>
                  <a:schemeClr val="tx1"/>
                </a:solidFill>
                <a:latin typeface="+mn-ea"/>
                <a:ea typeface="+mn-ea"/>
                <a:cs typeface="+mn-ea"/>
              </a:rPr>
              <a:t>重点不在于出卖人与承租人是否系同一人，而在于是否具备“融物”的本质属性。租赁物要具备</a:t>
            </a:r>
            <a:r>
              <a:rPr lang="zh-CN" altLang="en-US" sz="1800">
                <a:solidFill>
                  <a:srgbClr val="FF0000"/>
                </a:solidFill>
                <a:latin typeface="+mn-ea"/>
                <a:ea typeface="+mn-ea"/>
                <a:cs typeface="+mn-ea"/>
              </a:rPr>
              <a:t>可流通性、特定化、可使用性</a:t>
            </a:r>
            <a:r>
              <a:rPr lang="zh-CN" altLang="en-US" sz="1800">
                <a:solidFill>
                  <a:schemeClr val="tx1"/>
                </a:solidFill>
                <a:latin typeface="+mn-ea"/>
                <a:ea typeface="+mn-ea"/>
                <a:cs typeface="+mn-ea"/>
              </a:rPr>
              <a:t>的基本要素，且以租赁物所有权转移给出租人为要。</a:t>
            </a:r>
            <a:endParaRPr lang="zh-CN" altLang="en-US" sz="1800">
              <a:solidFill>
                <a:schemeClr val="tx1"/>
              </a:solidFill>
              <a:latin typeface="+mn-ea"/>
              <a:ea typeface="+mn-ea"/>
              <a:cs typeface="+mn-ea"/>
            </a:endParaRPr>
          </a:p>
          <a:p>
            <a:pPr indent="457200" algn="l">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（二）关于特殊动产的“自物抵押”问题</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endParaRPr>
          </a:p>
          <a:p>
            <a:pPr indent="457200" algn="l">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eg:</a:t>
            </a:r>
            <a:r>
              <a:rPr lang="zh-CN" altLang="en-US" sz="1800">
                <a:solidFill>
                  <a:schemeClr val="tx1"/>
                </a:solidFill>
                <a:latin typeface="+mn-ea"/>
                <a:ea typeface="+mn-ea"/>
                <a:cs typeface="+mn-ea"/>
              </a:rPr>
              <a:t>当事人出于车辆年检、营运手续等行政管理的考量，在车管所把汽车登记在实际使用车辆的承租人名下，由于查阅车辆权属习惯上还是要到车管部门，为防止承租人擅自转让或为他人设定抵押，出租人在办理融资租赁登记后，往往要求承租人到车管部门办理抵押手续，将车辆抵押给出租人。此时就不能仅以所有权和抵押权为同一人为由认定抵押无效，当事人可以选择行使抵押权或保留的所有权以实现其担保权利。</a:t>
            </a:r>
            <a:endParaRPr lang="zh-CN" altLang="en-US"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圆角矩形 1"/>
          <p:cNvSpPr/>
          <p:nvPr>
            <p:custDataLst>
              <p:tags r:id="rId1"/>
            </p:custDataLst>
          </p:nvPr>
        </p:nvSpPr>
        <p:spPr>
          <a:xfrm>
            <a:off x="201930" y="1056640"/>
            <a:ext cx="8699500" cy="423545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00" name="文本框 99"/>
          <p:cNvSpPr txBox="1"/>
          <p:nvPr/>
        </p:nvSpPr>
        <p:spPr>
          <a:xfrm>
            <a:off x="755650" y="1273175"/>
            <a:ext cx="7484745" cy="3830955"/>
          </a:xfrm>
          <a:prstGeom prst="rect">
            <a:avLst/>
          </a:prstGeom>
          <a:noFill/>
          <a:ln w="9525">
            <a:noFill/>
          </a:ln>
        </p:spPr>
        <p:txBody>
          <a:bodyPr wrap="square">
            <a:spAutoFit/>
          </a:bodyPr>
          <a:p>
            <a:pPr algn="just">
              <a:lnSpc>
                <a:spcPct val="150000"/>
              </a:lnSpc>
            </a:pPr>
            <a:r>
              <a:rPr lang="en-US" sz="1800" b="1">
                <a:solidFill>
                  <a:schemeClr val="tx1"/>
                </a:solidFill>
                <a:latin typeface="Times New Roman" panose="02020603050405020304" charset="0"/>
                <a:ea typeface="宋体" panose="02010600030101010101" pitchFamily="2" charset="-122"/>
              </a:rPr>
              <a:t>34.</a:t>
            </a:r>
            <a:r>
              <a:rPr lang="zh-CN" sz="1800" b="1">
                <a:solidFill>
                  <a:schemeClr val="tx1"/>
                </a:solidFill>
                <a:ea typeface="宋体" panose="02010600030101010101" pitchFamily="2" charset="-122"/>
              </a:rPr>
              <a:t>【特殊动产的自物抵押】</a:t>
            </a:r>
            <a:r>
              <a:rPr lang="en-US" sz="1800" b="1">
                <a:solidFill>
                  <a:schemeClr val="tx1"/>
                </a:solidFill>
                <a:latin typeface="Times New Roman" panose="02020603050405020304" charset="0"/>
                <a:ea typeface="宋体" panose="02010600030101010101" pitchFamily="2" charset="-122"/>
              </a:rPr>
              <a:t>  </a:t>
            </a:r>
            <a:r>
              <a:rPr lang="zh-CN" sz="1800" b="1">
                <a:solidFill>
                  <a:schemeClr val="tx1"/>
                </a:solidFill>
                <a:ea typeface="宋体" panose="02010600030101010101" pitchFamily="2" charset="-122"/>
              </a:rPr>
              <a:t>以船舶、航空器和机动车等特殊动产为融资租赁标的物的，</a:t>
            </a:r>
            <a:r>
              <a:rPr lang="zh-CN" sz="1800" b="1">
                <a:solidFill>
                  <a:schemeClr val="bg1"/>
                </a:solidFill>
                <a:highlight>
                  <a:srgbClr val="FF0000"/>
                </a:highlight>
                <a:ea typeface="宋体" panose="02010600030101010101" pitchFamily="2" charset="-122"/>
              </a:rPr>
              <a:t>因融资租赁担保权益登记在动产和权利担保统一登记平台办理</a:t>
            </a:r>
            <a:r>
              <a:rPr lang="zh-CN" sz="1800" b="1">
                <a:solidFill>
                  <a:schemeClr val="tx1"/>
                </a:solidFill>
                <a:ea typeface="宋体" panose="02010600030101010101" pitchFamily="2" charset="-122"/>
              </a:rPr>
              <a:t>，</a:t>
            </a:r>
            <a:r>
              <a:rPr lang="zh-CN" sz="1800" b="1">
                <a:solidFill>
                  <a:schemeClr val="bg1"/>
                </a:solidFill>
                <a:highlight>
                  <a:srgbClr val="FF0000"/>
                </a:highlight>
                <a:ea typeface="宋体" panose="02010600030101010101" pitchFamily="2" charset="-122"/>
              </a:rPr>
              <a:t>机动车抵押、船舶抵押、航空器抵押等担保权益的登记仍然在原来的登记机关办理</a:t>
            </a:r>
            <a:r>
              <a:rPr lang="zh-CN" sz="1800" b="1">
                <a:solidFill>
                  <a:schemeClr val="tx1"/>
                </a:solidFill>
                <a:ea typeface="宋体" panose="02010600030101010101" pitchFamily="2" charset="-122"/>
              </a:rPr>
              <a:t>。出租人出于防范他人善意取得船舶、航空器和机动车等商业风险的考虑，在融资租赁合同签订后由承租人办理</a:t>
            </a:r>
            <a:r>
              <a:rPr lang="en-US" sz="1800" b="1">
                <a:solidFill>
                  <a:schemeClr val="tx1"/>
                </a:solidFill>
                <a:latin typeface="Times New Roman" panose="02020603050405020304" charset="0"/>
                <a:ea typeface="宋体" panose="02010600030101010101" pitchFamily="2" charset="-122"/>
              </a:rPr>
              <a:t> “</a:t>
            </a:r>
            <a:r>
              <a:rPr lang="zh-CN" sz="1800" b="1">
                <a:solidFill>
                  <a:schemeClr val="tx1"/>
                </a:solidFill>
                <a:ea typeface="宋体" panose="02010600030101010101" pitchFamily="2" charset="-122"/>
              </a:rPr>
              <a:t>自物抵押</a:t>
            </a:r>
            <a:r>
              <a:rPr lang="en-US" sz="1800" b="1">
                <a:solidFill>
                  <a:schemeClr val="tx1"/>
                </a:solidFill>
                <a:latin typeface="Times New Roman" panose="02020603050405020304" charset="0"/>
                <a:ea typeface="宋体" panose="02010600030101010101" pitchFamily="2" charset="-122"/>
              </a:rPr>
              <a:t>”</a:t>
            </a:r>
            <a:r>
              <a:rPr lang="zh-CN" sz="1800" b="1">
                <a:solidFill>
                  <a:schemeClr val="tx1"/>
                </a:solidFill>
                <a:ea typeface="宋体" panose="02010600030101010101" pitchFamily="2" charset="-122"/>
              </a:rPr>
              <a:t>手续，以租赁物为出租人设定抵押权的，人民法院不得仅以所有权和抵押权为同一人为由认定抵押无效。出租人同时办理了租赁物抵押登记与租赁物所有权登记的，可以选择行使抵押权或保留的所有权以实现其担保权利。</a:t>
            </a:r>
            <a:endParaRPr lang="zh-CN" altLang="en-US" sz="1800" b="1">
              <a:solidFill>
                <a:schemeClr val="tx1"/>
              </a:solidFill>
              <a:ea typeface="宋体" panose="02010600030101010101" pitchFamily="2" charset="-122"/>
            </a:endParaRPr>
          </a:p>
        </p:txBody>
      </p:sp>
      <p:sp>
        <p:nvSpPr>
          <p:cNvPr id="3" name="文本框 2"/>
          <p:cNvSpPr txBox="1"/>
          <p:nvPr/>
        </p:nvSpPr>
        <p:spPr>
          <a:xfrm>
            <a:off x="2051685" y="337185"/>
            <a:ext cx="6280785" cy="368300"/>
          </a:xfrm>
          <a:prstGeom prst="rect">
            <a:avLst/>
          </a:prstGeom>
          <a:noFill/>
        </p:spPr>
        <p:txBody>
          <a:bodyPr wrap="square" rtlCol="0" anchor="t">
            <a:spAutoFit/>
          </a:bodyPr>
          <a:p>
            <a:r>
              <a:rPr lang="en-US" sz="1800" b="1">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sym typeface="+mn-ea"/>
              </a:rPr>
              <a:t>全国法院金融审判工作会议纪要</a:t>
            </a:r>
            <a:r>
              <a:rPr lang="zh-CN" altLang="en-US" sz="1800" b="1">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sym typeface="+mn-ea"/>
              </a:rPr>
              <a:t>（征求意见稿）第</a:t>
            </a:r>
            <a:r>
              <a:rPr lang="en-US" altLang="zh-CN" sz="1800" b="1">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sym typeface="+mn-ea"/>
              </a:rPr>
              <a:t>34</a:t>
            </a:r>
            <a:r>
              <a:rPr lang="zh-CN" altLang="en-US" sz="1800" b="1">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sym typeface="+mn-ea"/>
              </a:rPr>
              <a:t>条</a:t>
            </a:r>
            <a:endParaRPr lang="zh-CN" altLang="en-US" sz="1800" b="1">
              <a:solidFill>
                <a:schemeClr val="bg1"/>
              </a:solidFill>
              <a:highlight>
                <a:srgbClr val="FF0000"/>
              </a:highlight>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7653" name="Rectangle 15"/>
          <p:cNvSpPr>
            <a:spLocks noChangeArrowheads="1"/>
          </p:cNvSpPr>
          <p:nvPr>
            <p:custDataLst>
              <p:tags r:id="rId2"/>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01930" y="1056640"/>
            <a:ext cx="8699500" cy="423545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8434" name="Rectangle 601"/>
          <p:cNvSpPr/>
          <p:nvPr/>
        </p:nvSpPr>
        <p:spPr>
          <a:xfrm flipV="1">
            <a:off x="3175" y="-22860"/>
            <a:ext cx="9140825" cy="757238"/>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18435" name="Rectangle 603"/>
          <p:cNvSpPr/>
          <p:nvPr/>
        </p:nvSpPr>
        <p:spPr>
          <a:xfrm>
            <a:off x="2005330" y="121285"/>
            <a:ext cx="5198745" cy="516890"/>
          </a:xfrm>
          <a:prstGeom prst="rect">
            <a:avLst/>
          </a:prstGeom>
          <a:noFill/>
          <a:ln w="9525">
            <a:noFill/>
          </a:ln>
        </p:spPr>
        <p:txBody>
          <a:bodyPr wrap="square" anchor="t" anchorCtr="0">
            <a:no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三、关于保证保险的法律适用</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custDataLst>
              <p:tags r:id="rId2"/>
            </p:custDataLst>
          </p:nvPr>
        </p:nvSpPr>
        <p:spPr>
          <a:xfrm>
            <a:off x="1043305" y="1633220"/>
            <a:ext cx="6807835" cy="860425"/>
          </a:xfrm>
          <a:prstGeom prst="rect">
            <a:avLst/>
          </a:prstGeom>
        </p:spPr>
        <p:txBody>
          <a:bodyPr wrap="square">
            <a:noAutofit/>
            <a:extLst>
              <a:ext uri="{4A0BC546-FE56-4ADE-93B0-CB8AF2F6F144}">
                <wpsdc:textFrameExt xmlns:wpsdc="http://www.wps.cn/officeDocument/2022/drawingmlCustomData" type="text"/>
              </a:ext>
            </a:extLst>
          </a:bodyPr>
          <a:p>
            <a:pPr indent="457200" algn="l">
              <a:extLst>
                <a:ext uri="{35155182-B16C-46BC-9424-99874614C6A1}">
                  <wpsdc:indentchars xmlns:wpsdc="http://www.wps.cn/officeDocument/2017/drawingmlCustomData" val="200" checksum="59296752"/>
                </a:ext>
              </a:extLst>
            </a:pPr>
            <a:r>
              <a:rPr sz="1800">
                <a:latin typeface="+mn-ea"/>
                <a:ea typeface="+mn-ea"/>
                <a:cs typeface="+mn-ea"/>
              </a:rPr>
              <a:t>为凡转必报。</a:t>
            </a:r>
            <a:endParaRPr sz="1800">
              <a:latin typeface="+mn-ea"/>
              <a:ea typeface="+mn-ea"/>
              <a:cs typeface="+mn-ea"/>
            </a:endParaRPr>
          </a:p>
        </p:txBody>
      </p:sp>
      <p:sp>
        <p:nvSpPr>
          <p:cNvPr id="5" name="文本框 4"/>
          <p:cNvSpPr txBox="1"/>
          <p:nvPr>
            <p:custDataLst>
              <p:tags r:id="rId3"/>
            </p:custDataLst>
          </p:nvPr>
        </p:nvSpPr>
        <p:spPr>
          <a:xfrm>
            <a:off x="817880" y="985520"/>
            <a:ext cx="7668260" cy="3769360"/>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20000"/>
              </a:lnSpc>
              <a:extLst>
                <a:ext uri="{35155182-B16C-46BC-9424-99874614C6A1}">
                  <wpsdc:indentchars xmlns:wpsdc="http://www.wps.cn/officeDocument/2017/drawingmlCustomData" val="200" checksum="59296752"/>
                </a:ext>
              </a:extLst>
            </a:pPr>
            <a:r>
              <a:rPr lang="zh-CN" altLang="en-US" sz="18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rPr>
              <a:t>（一）关于强制搭售的认定</a:t>
            </a:r>
            <a:endParaRPr lang="zh-CN" altLang="en-US" sz="18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endParaRPr>
          </a:p>
          <a:p>
            <a:pPr indent="457200" algn="just">
              <a:lnSpc>
                <a:spcPct val="120000"/>
              </a:lnSpc>
              <a:extLst>
                <a:ext uri="{35155182-B16C-46BC-9424-99874614C6A1}">
                  <wpsdc:indentchars xmlns:wpsdc="http://www.wps.cn/officeDocument/2017/drawingmlCustomData" val="200" checksum="59296752"/>
                </a:ext>
              </a:extLst>
            </a:pPr>
            <a:r>
              <a:rPr sz="1800">
                <a:solidFill>
                  <a:schemeClr val="bg1"/>
                </a:solidFill>
                <a:highlight>
                  <a:srgbClr val="FF0000"/>
                </a:highlight>
                <a:latin typeface="+mn-ea"/>
                <a:ea typeface="+mn-ea"/>
                <a:cs typeface="+mn-ea"/>
              </a:rPr>
              <a:t>原则上应当以保险保障是否必要和合理作为判断标准。</a:t>
            </a:r>
            <a:r>
              <a:rPr sz="1800">
                <a:solidFill>
                  <a:schemeClr val="tx1"/>
                </a:solidFill>
                <a:latin typeface="+mn-ea"/>
                <a:ea typeface="+mn-ea"/>
                <a:cs typeface="+mn-ea"/>
              </a:rPr>
              <a:t>如果借款人已经以不动产或易于变现的动产或应收账款等提供了足额担保，再要求购买保证保险就是违背借款人真实意愿。</a:t>
            </a:r>
            <a:endParaRPr sz="1800">
              <a:solidFill>
                <a:schemeClr val="tx1"/>
              </a:solidFill>
              <a:latin typeface="+mn-ea"/>
              <a:ea typeface="+mn-ea"/>
              <a:cs typeface="+mn-ea"/>
            </a:endParaRPr>
          </a:p>
          <a:p>
            <a:pPr indent="457200" algn="l">
              <a:lnSpc>
                <a:spcPct val="120000"/>
              </a:lnSpc>
              <a:extLst>
                <a:ext uri="{35155182-B16C-46BC-9424-99874614C6A1}">
                  <wpsdc:indentchars xmlns:wpsdc="http://www.wps.cn/officeDocument/2017/drawingmlCustomData" val="200" checksum="59296752"/>
                </a:ext>
              </a:extLst>
            </a:pPr>
            <a:r>
              <a:rPr lang="zh-CN" altLang="en-US" sz="18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sym typeface="+mn-ea"/>
              </a:rPr>
              <a:t>（二）关于借款人综合借款成本的裁量</a:t>
            </a:r>
            <a:endParaRPr lang="zh-CN" altLang="en-US" sz="18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sym typeface="+mn-ea"/>
            </a:endParaRPr>
          </a:p>
          <a:p>
            <a:pPr indent="457200" algn="just">
              <a:lnSpc>
                <a:spcPct val="120000"/>
              </a:lnSpc>
              <a:extLst>
                <a:ext uri="{35155182-B16C-46BC-9424-99874614C6A1}">
                  <wpsdc:indentchars xmlns:wpsdc="http://www.wps.cn/officeDocument/2017/drawingmlCustomData" val="200" checksum="59296752"/>
                </a:ext>
              </a:extLst>
            </a:pPr>
            <a:r>
              <a:rPr sz="1800">
                <a:solidFill>
                  <a:schemeClr val="tx1"/>
                </a:solidFill>
                <a:latin typeface="+mn-ea"/>
                <a:ea typeface="+mn-ea"/>
                <a:cs typeface="+mn-ea"/>
              </a:rPr>
              <a:t>虽然保证保险的费率没有刚性监管标准，但把具有合作关系的贷款人、保险公司及担保公司向借款人收取的费用作为一个整体来计算借款人的综合融资成本，是一个较为可行的办法。此外，保险人在理赔后向投保人追偿垫付的主债权本息时，能否再请求投保人支付资金占用费或者合同约定的违约金，也值得研究。从逻辑上看，保险人赔付后，要求投保人按照同期LPR支付资金占用损失，属于合理的诉求，而违约金的重要功能也是弥补损失。所以，当保险人同时主张投保人支付违约金的，</a:t>
            </a:r>
            <a:r>
              <a:rPr sz="1800">
                <a:solidFill>
                  <a:schemeClr val="bg1"/>
                </a:solidFill>
                <a:highlight>
                  <a:srgbClr val="FF0000"/>
                </a:highlight>
                <a:latin typeface="+mn-ea"/>
                <a:ea typeface="+mn-ea"/>
                <a:cs typeface="+mn-ea"/>
              </a:rPr>
              <a:t>应当承担证明资金占用损失仍然不能弥补其实际损失的举证责任。</a:t>
            </a:r>
            <a:endParaRPr sz="1800">
              <a:solidFill>
                <a:schemeClr val="bg1"/>
              </a:solidFill>
              <a:highlight>
                <a:srgbClr val="FF0000"/>
              </a:highlight>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图片 3073" descr="图片2"/>
          <p:cNvPicPr>
            <a:picLocks noChangeAspect="1"/>
          </p:cNvPicPr>
          <p:nvPr/>
        </p:nvPicPr>
        <p:blipFill>
          <a:blip r:embed="rId1"/>
          <a:stretch>
            <a:fillRect/>
          </a:stretch>
        </p:blipFill>
        <p:spPr>
          <a:xfrm>
            <a:off x="0" y="12700"/>
            <a:ext cx="9126538" cy="5697538"/>
          </a:xfrm>
          <a:prstGeom prst="rect">
            <a:avLst/>
          </a:prstGeom>
          <a:noFill/>
          <a:ln w="9525">
            <a:noFill/>
          </a:ln>
        </p:spPr>
      </p:pic>
      <p:sp>
        <p:nvSpPr>
          <p:cNvPr id="28676" name="矩形 3"/>
          <p:cNvSpPr>
            <a:spLocks noChangeArrowheads="1"/>
          </p:cNvSpPr>
          <p:nvPr/>
        </p:nvSpPr>
        <p:spPr bwMode="auto">
          <a:xfrm>
            <a:off x="2627630" y="2091690"/>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9220" name="文本框 5"/>
          <p:cNvSpPr txBox="1"/>
          <p:nvPr/>
        </p:nvSpPr>
        <p:spPr>
          <a:xfrm>
            <a:off x="3171825" y="2427288"/>
            <a:ext cx="5956300" cy="1106805"/>
          </a:xfrm>
          <a:prstGeom prst="rect">
            <a:avLst/>
          </a:prstGeom>
          <a:noFill/>
          <a:ln w="9525">
            <a:noFill/>
          </a:ln>
        </p:spPr>
        <p:txBody>
          <a:bodyPr wrap="square" anchor="t" anchorCtr="0">
            <a:spAutoFit/>
          </a:bodyPr>
          <a:lstStyle/>
          <a:p>
            <a:r>
              <a:rPr lang="zh-CN" altLang="en-US" sz="3300" b="1" dirty="0">
                <a:solidFill>
                  <a:schemeClr val="bg1"/>
                </a:solidFill>
                <a:latin typeface="微软雅黑" panose="020B0503020204020204" pitchFamily="34" charset="-122"/>
                <a:ea typeface="微软雅黑" panose="020B0503020204020204" pitchFamily="34" charset="-122"/>
                <a:sym typeface="+mn-ea"/>
              </a:rPr>
              <a:t>关于进一步深化对金融审判</a:t>
            </a:r>
            <a:endParaRPr lang="zh-CN" altLang="en-US" sz="3300" b="1" dirty="0">
              <a:solidFill>
                <a:schemeClr val="bg1"/>
              </a:solidFill>
              <a:latin typeface="微软雅黑" panose="020B0503020204020204" pitchFamily="34" charset="-122"/>
              <a:ea typeface="微软雅黑" panose="020B0503020204020204" pitchFamily="34" charset="-122"/>
              <a:sym typeface="+mn-ea"/>
            </a:endParaRPr>
          </a:p>
          <a:p>
            <a:r>
              <a:rPr lang="zh-CN" altLang="en-US" sz="3300" b="1" dirty="0">
                <a:solidFill>
                  <a:schemeClr val="bg1"/>
                </a:solidFill>
                <a:latin typeface="微软雅黑" panose="020B0503020204020204" pitchFamily="34" charset="-122"/>
                <a:ea typeface="微软雅黑" panose="020B0503020204020204" pitchFamily="34" charset="-122"/>
                <a:sym typeface="+mn-ea"/>
              </a:rPr>
              <a:t>理念的认识</a:t>
            </a:r>
            <a:endParaRPr lang="zh-CN" altLang="en-US" sz="3300" b="1" dirty="0">
              <a:solidFill>
                <a:schemeClr val="bg1"/>
              </a:solidFill>
              <a:latin typeface="微软雅黑" panose="020B0503020204020204" pitchFamily="34" charset="-122"/>
              <a:ea typeface="微软雅黑" panose="020B0503020204020204" pitchFamily="34" charset="-122"/>
              <a:sym typeface="+mn-ea"/>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algn="ctr" fontAlgn="auto">
              <a:defRPr/>
            </a:pPr>
            <a:r>
              <a:rPr lang="en-US" altLang="zh-CN" sz="3600" b="1" i="1" strike="noStrike" kern="0" noProof="1">
                <a:solidFill>
                  <a:schemeClr val="bg1"/>
                </a:solidFill>
                <a:effectLst>
                  <a:outerShdw blurRad="38100" dist="19050" dir="2700000" algn="tl" rotWithShape="0">
                    <a:schemeClr val="dk1">
                      <a:alpha val="40000"/>
                    </a:schemeClr>
                  </a:outerShdw>
                </a:effectLst>
                <a:latin typeface="+mn-lt"/>
                <a:ea typeface="+mn-ea"/>
                <a:cs typeface="+mn-cs"/>
              </a:rPr>
              <a:t>1</a:t>
            </a:r>
            <a:endParaRPr lang="en-US" altLang="zh-CN" sz="3600" b="1" i="1" strike="noStrike" kern="0" noProof="1">
              <a:solidFill>
                <a:schemeClr val="bg1"/>
              </a:solidFill>
              <a:effectLst>
                <a:outerShdw blurRad="38100" dist="19050" dir="2700000" algn="tl" rotWithShape="0">
                  <a:schemeClr val="dk1">
                    <a:alpha val="40000"/>
                  </a:schemeClr>
                </a:outerShdw>
              </a:effectLst>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masterClrMapping/>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图片 3073" descr="图片2"/>
          <p:cNvPicPr>
            <a:picLocks noChangeAspect="1"/>
          </p:cNvPicPr>
          <p:nvPr/>
        </p:nvPicPr>
        <p:blipFill>
          <a:blip r:embed="rId1"/>
          <a:stretch>
            <a:fillRect/>
          </a:stretch>
        </p:blipFill>
        <p:spPr>
          <a:xfrm>
            <a:off x="0" y="12700"/>
            <a:ext cx="9126538" cy="5697538"/>
          </a:xfrm>
          <a:prstGeom prst="rect">
            <a:avLst/>
          </a:prstGeom>
          <a:noFill/>
          <a:ln w="9525">
            <a:noFill/>
          </a:ln>
        </p:spPr>
      </p:pic>
      <p:sp>
        <p:nvSpPr>
          <p:cNvPr id="28676" name="矩形 3"/>
          <p:cNvSpPr>
            <a:spLocks noChangeArrowheads="1"/>
          </p:cNvSpPr>
          <p:nvPr/>
        </p:nvSpPr>
        <p:spPr bwMode="auto">
          <a:xfrm>
            <a:off x="2622550" y="2092325"/>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16388" name="文本框 5"/>
          <p:cNvSpPr txBox="1"/>
          <p:nvPr/>
        </p:nvSpPr>
        <p:spPr>
          <a:xfrm>
            <a:off x="2988310" y="2409825"/>
            <a:ext cx="6162040" cy="1106805"/>
          </a:xfrm>
          <a:prstGeom prst="rect">
            <a:avLst/>
          </a:prstGeom>
          <a:noFill/>
          <a:ln w="9525">
            <a:noFill/>
          </a:ln>
        </p:spPr>
        <p:txBody>
          <a:bodyPr wrap="square" anchor="t" anchorCtr="0">
            <a:spAutoFit/>
          </a:bodyPr>
          <a:lstStyle/>
          <a:p>
            <a:pPr algn="ctr"/>
            <a:r>
              <a:rPr lang="zh-CN" altLang="en-US" sz="3300" b="1" dirty="0">
                <a:solidFill>
                  <a:schemeClr val="bg1"/>
                </a:solidFill>
                <a:latin typeface="微软雅黑" panose="020B0503020204020204" pitchFamily="34" charset="-122"/>
                <a:ea typeface="微软雅黑" panose="020B0503020204020204" pitchFamily="34" charset="-122"/>
              </a:rPr>
              <a:t>关于有效治理“逃废债”的</a:t>
            </a:r>
            <a:endParaRPr lang="zh-CN" altLang="en-US" sz="3300" b="1" dirty="0">
              <a:solidFill>
                <a:schemeClr val="bg1"/>
              </a:solidFill>
              <a:latin typeface="微软雅黑" panose="020B0503020204020204" pitchFamily="34" charset="-122"/>
              <a:ea typeface="微软雅黑" panose="020B0503020204020204" pitchFamily="34" charset="-122"/>
            </a:endParaRPr>
          </a:p>
          <a:p>
            <a:pPr algn="l"/>
            <a:r>
              <a:rPr lang="zh-CN" altLang="en-US" sz="3300" b="1" dirty="0">
                <a:solidFill>
                  <a:schemeClr val="bg1"/>
                </a:solidFill>
                <a:latin typeface="微软雅黑" panose="020B0503020204020204" pitchFamily="34" charset="-122"/>
                <a:ea typeface="微软雅黑" panose="020B0503020204020204" pitchFamily="34" charset="-122"/>
              </a:rPr>
              <a:t>法律适用问题</a:t>
            </a:r>
            <a:endParaRPr lang="zh-CN" altLang="en-US" sz="3300" b="1" dirty="0">
              <a:solidFill>
                <a:schemeClr val="bg1"/>
              </a:solidFill>
              <a:latin typeface="微软雅黑" panose="020B0503020204020204" pitchFamily="34" charset="-122"/>
              <a:ea typeface="微软雅黑" panose="020B0503020204020204" pitchFamily="34" charset="-122"/>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lvl="0" algn="ctr" fontAlgn="auto">
              <a:buClrTx/>
              <a:buSzTx/>
              <a:buFontTx/>
              <a:defRPr/>
            </a:pPr>
            <a:r>
              <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rPr>
              <a:t>6</a:t>
            </a:r>
            <a:endPar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圆角矩形 1"/>
          <p:cNvSpPr/>
          <p:nvPr>
            <p:custDataLst>
              <p:tags r:id="rId1"/>
            </p:custDataLst>
          </p:nvPr>
        </p:nvSpPr>
        <p:spPr>
          <a:xfrm>
            <a:off x="201930" y="1056640"/>
            <a:ext cx="8699500" cy="423545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p:cNvSpPr txBox="1"/>
          <p:nvPr/>
        </p:nvSpPr>
        <p:spPr>
          <a:xfrm>
            <a:off x="539750" y="1038225"/>
            <a:ext cx="7933690" cy="344995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（一）代位权制度</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《中华人民共和国民法典》</a:t>
            </a:r>
            <a:r>
              <a:rPr lang="zh-CN" altLang="en-US" sz="1800" b="1">
                <a:solidFill>
                  <a:schemeClr val="bg1"/>
                </a:solidFill>
                <a:highlight>
                  <a:srgbClr val="FF0000"/>
                </a:highlight>
                <a:latin typeface="+mn-ea"/>
                <a:ea typeface="+mn-ea"/>
                <a:cs typeface="+mn-ea"/>
              </a:rPr>
              <a:t>第五百三十五条</a:t>
            </a:r>
            <a:endParaRPr lang="zh-CN" altLang="en-US" sz="1800">
              <a:solidFill>
                <a:schemeClr val="bg1"/>
              </a:solidFill>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a:solidFill>
                  <a:schemeClr val="tx1"/>
                </a:solidFill>
                <a:latin typeface="+mn-ea"/>
                <a:ea typeface="+mn-ea"/>
                <a:cs typeface="+mn-ea"/>
              </a:rPr>
              <a:t>因债务人怠于行使其债权或者与该债权有关的从权利，影响债权人的到期债权实现的，</a:t>
            </a:r>
            <a:r>
              <a:rPr lang="zh-CN" altLang="en-US" sz="1800">
                <a:solidFill>
                  <a:srgbClr val="FF0000"/>
                </a:solidFill>
                <a:latin typeface="+mn-ea"/>
                <a:ea typeface="+mn-ea"/>
                <a:cs typeface="+mn-ea"/>
              </a:rPr>
              <a:t>债权人可以向人民法院请求以自己的名义代位行使债务人对相对人的权利，</a:t>
            </a:r>
            <a:r>
              <a:rPr lang="zh-CN" altLang="en-US" sz="1800">
                <a:solidFill>
                  <a:schemeClr val="tx1"/>
                </a:solidFill>
                <a:latin typeface="+mn-ea"/>
                <a:ea typeface="+mn-ea"/>
                <a:cs typeface="+mn-ea"/>
              </a:rPr>
              <a:t>但是该权利专属于债务人自身的除外。</a:t>
            </a:r>
            <a:r>
              <a:rPr lang="zh-CN" altLang="en-US" sz="1800" b="1">
                <a:solidFill>
                  <a:schemeClr val="bg1"/>
                </a:solidFill>
                <a:highlight>
                  <a:srgbClr val="FF0000"/>
                </a:highlight>
                <a:latin typeface="+mn-ea"/>
                <a:ea typeface="+mn-ea"/>
                <a:cs typeface="+mn-ea"/>
              </a:rPr>
              <a:t>（入库规则）</a:t>
            </a:r>
            <a:endParaRPr lang="zh-CN" altLang="en-US"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a:solidFill>
                  <a:schemeClr val="tx1"/>
                </a:solidFill>
                <a:latin typeface="+mn-ea"/>
                <a:ea typeface="+mn-ea"/>
                <a:cs typeface="+mn-ea"/>
              </a:rPr>
              <a:t>代位权的行使范围以债权人的到期债权为限。债权人行使代位权的必要费用，由债务人负担。</a:t>
            </a:r>
            <a:endParaRPr lang="zh-CN" altLang="en-US"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a:solidFill>
                  <a:schemeClr val="tx1"/>
                </a:solidFill>
                <a:latin typeface="+mn-ea"/>
                <a:ea typeface="+mn-ea"/>
                <a:cs typeface="+mn-ea"/>
              </a:rPr>
              <a:t>相对人对债务人的抗辩，可以向债权人主张。</a:t>
            </a:r>
            <a:endParaRPr lang="zh-CN" altLang="en-US" sz="1800">
              <a:solidFill>
                <a:schemeClr val="tx1"/>
              </a:solidFill>
              <a:latin typeface="+mn-ea"/>
              <a:ea typeface="+mn-ea"/>
              <a:cs typeface="+mn-ea"/>
            </a:endParaRPr>
          </a:p>
        </p:txBody>
      </p:sp>
      <p:sp>
        <p:nvSpPr>
          <p:cNvPr id="5" name="Rectangle 601"/>
          <p:cNvSpPr/>
          <p:nvPr>
            <p:custDataLst>
              <p:tags r:id="rId2"/>
            </p:custDataLst>
          </p:nvPr>
        </p:nvSpPr>
        <p:spPr>
          <a:xfrm flipV="1">
            <a:off x="3175" y="-47625"/>
            <a:ext cx="9140825" cy="757238"/>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6" name="Rectangle 603"/>
          <p:cNvSpPr/>
          <p:nvPr>
            <p:custDataLst>
              <p:tags r:id="rId3"/>
            </p:custDataLst>
          </p:nvPr>
        </p:nvSpPr>
        <p:spPr>
          <a:xfrm>
            <a:off x="2123440" y="121285"/>
            <a:ext cx="4730115" cy="516890"/>
          </a:xfrm>
          <a:prstGeom prst="rect">
            <a:avLst/>
          </a:prstGeom>
          <a:noFill/>
          <a:ln w="9525">
            <a:noFill/>
          </a:ln>
        </p:spPr>
        <p:txBody>
          <a:bodyPr wrap="square" anchor="t" anchorCtr="0">
            <a:noAutofit/>
          </a:bodyPr>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一、民法典债的保全制度</a:t>
            </a:r>
            <a:endParaRPr lang="zh-CN" altLang="en-US" sz="30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custDataLst>
              <p:tags r:id="rId1"/>
            </p:custDataLst>
          </p:nvPr>
        </p:nvSpPr>
        <p:spPr>
          <a:xfrm>
            <a:off x="201930" y="1056640"/>
            <a:ext cx="8699500" cy="423545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nvSpPr>
        <p:spPr>
          <a:xfrm>
            <a:off x="395605" y="913130"/>
            <a:ext cx="8162925" cy="4024630"/>
          </a:xfrm>
          <a:prstGeom prst="rect">
            <a:avLst/>
          </a:prstGeom>
        </p:spPr>
        <p:txBody>
          <a:bodyPr wrap="square">
            <a:noAutofit/>
            <a:extLst>
              <a:ext uri="{4A0BC546-FE56-4ADE-93B0-CB8AF2F6F144}">
                <wpsdc:textFrameExt xmlns:wpsdc="http://www.wps.cn/officeDocument/2022/drawingmlCustomData" type="text"/>
              </a:ext>
            </a:extLst>
          </a:bodyPr>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《中华人民共和国民法典》</a:t>
            </a:r>
            <a:endParaRPr lang="zh-CN" altLang="en-US" sz="1800" b="1">
              <a:solidFill>
                <a:schemeClr val="bg1"/>
              </a:solidFill>
              <a:highlight>
                <a:srgbClr val="FF0000"/>
              </a:highlight>
              <a:sym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sym typeface="+mn-ea"/>
              </a:rPr>
              <a:t>第五百三十六条 </a:t>
            </a:r>
            <a:r>
              <a:rPr lang="en-US" altLang="zh-CN" sz="1800">
                <a:solidFill>
                  <a:schemeClr val="tx1"/>
                </a:solidFill>
                <a:latin typeface="+mn-ea"/>
                <a:ea typeface="+mn-ea"/>
                <a:cs typeface="+mn-ea"/>
                <a:sym typeface="+mn-ea"/>
              </a:rPr>
              <a:t> </a:t>
            </a:r>
            <a:r>
              <a:rPr lang="zh-CN" altLang="en-US" sz="1800">
                <a:solidFill>
                  <a:schemeClr val="tx1"/>
                </a:solidFill>
                <a:latin typeface="+mn-ea"/>
                <a:ea typeface="+mn-ea"/>
                <a:cs typeface="+mn-ea"/>
              </a:rPr>
              <a:t>债权人的债权到期前，</a:t>
            </a:r>
            <a:r>
              <a:rPr lang="zh-CN" altLang="en-US" sz="1800">
                <a:solidFill>
                  <a:srgbClr val="FF0000"/>
                </a:solidFill>
                <a:latin typeface="+mn-ea"/>
                <a:ea typeface="+mn-ea"/>
                <a:cs typeface="+mn-ea"/>
              </a:rPr>
              <a:t>债务人的债权或者与该债权有关的从权利存在诉讼时效期间即将届满或者未及时申报破产债权等情形，影响债权人的债权实现的</a:t>
            </a:r>
            <a:r>
              <a:rPr lang="zh-CN" altLang="en-US" sz="1800">
                <a:solidFill>
                  <a:schemeClr val="tx1"/>
                </a:solidFill>
                <a:latin typeface="+mn-ea"/>
                <a:ea typeface="+mn-ea"/>
                <a:cs typeface="+mn-ea"/>
              </a:rPr>
              <a:t>，债权人可以代位向债务人的相对人请求其向债务人履行、向破产管理人申报或者作出其他必要的行为。</a:t>
            </a:r>
            <a:endParaRPr lang="zh-CN" altLang="en-US"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rPr>
              <a:t>第五百三十七条 </a:t>
            </a:r>
            <a:r>
              <a:rPr lang="en-US" altLang="zh-CN" sz="1800">
                <a:solidFill>
                  <a:schemeClr val="tx1"/>
                </a:solidFill>
                <a:latin typeface="+mn-ea"/>
                <a:ea typeface="+mn-ea"/>
                <a:cs typeface="+mn-ea"/>
              </a:rPr>
              <a:t> </a:t>
            </a:r>
            <a:r>
              <a:rPr lang="zh-CN" altLang="en-US" sz="1800">
                <a:solidFill>
                  <a:schemeClr val="tx1"/>
                </a:solidFill>
                <a:latin typeface="+mn-ea"/>
                <a:ea typeface="+mn-ea"/>
                <a:cs typeface="+mn-ea"/>
              </a:rPr>
              <a:t>人民法院认定代位权成立的，由债务人的相对人向债权人履行义务，债权人接受履行后，债权人与债务人、债务人与相对人之间相应的权利义务终止。债务人对相对人的债权或者与该债权有关的从权利被采取保全、执行措施，或者债务人破产的，依照相关法律的规定处理。</a:t>
            </a:r>
            <a:endParaRPr lang="zh-CN" altLang="en-US" sz="1800">
              <a:solidFill>
                <a:schemeClr val="tx1"/>
              </a:solidFill>
              <a:latin typeface="+mn-ea"/>
              <a:ea typeface="+mn-ea"/>
              <a:cs typeface="+mn-ea"/>
            </a:endParaRPr>
          </a:p>
        </p:txBody>
      </p:sp>
      <p:sp>
        <p:nvSpPr>
          <p:cNvPr id="5" name="Rectangle 601"/>
          <p:cNvSpPr/>
          <p:nvPr>
            <p:custDataLst>
              <p:tags r:id="rId2"/>
            </p:custDataLst>
          </p:nvPr>
        </p:nvSpPr>
        <p:spPr>
          <a:xfrm flipV="1">
            <a:off x="3175" y="-47625"/>
            <a:ext cx="9140825" cy="757238"/>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6" name="Rectangle 603"/>
          <p:cNvSpPr/>
          <p:nvPr>
            <p:custDataLst>
              <p:tags r:id="rId3"/>
            </p:custDataLst>
          </p:nvPr>
        </p:nvSpPr>
        <p:spPr>
          <a:xfrm>
            <a:off x="2123440" y="121285"/>
            <a:ext cx="4730115" cy="516890"/>
          </a:xfrm>
          <a:prstGeom prst="rect">
            <a:avLst/>
          </a:prstGeom>
          <a:noFill/>
          <a:ln w="9525">
            <a:noFill/>
          </a:ln>
        </p:spPr>
        <p:txBody>
          <a:bodyPr wrap="square" anchor="t" anchorCtr="0">
            <a:noAutofit/>
          </a:bodyPr>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一、民法典债的保全制度</a:t>
            </a:r>
            <a:endParaRPr lang="zh-CN" altLang="en-US" sz="30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01930" y="567055"/>
            <a:ext cx="8699500"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5604" name="Rectangle 605"/>
          <p:cNvSpPr/>
          <p:nvPr/>
        </p:nvSpPr>
        <p:spPr>
          <a:xfrm>
            <a:off x="467360" y="553085"/>
            <a:ext cx="7982585" cy="4246245"/>
          </a:xfrm>
          <a:prstGeom prst="rect">
            <a:avLst/>
          </a:prstGeom>
          <a:noFill/>
          <a:ln w="9525">
            <a:noFill/>
          </a:ln>
        </p:spPr>
        <p:txBody>
          <a:bodyPr wrap="square" anchor="t" anchorCtr="0">
            <a:spAutoFit/>
          </a:bodyPr>
          <a:lstStyle/>
          <a:p>
            <a:pPr marL="285750" indent="-285750" algn="just" eaLnBrk="0" hangingPunct="0">
              <a:lnSpc>
                <a:spcPct val="150000"/>
              </a:lnSpc>
              <a:buClr>
                <a:srgbClr val="FF0000"/>
              </a:buClr>
              <a:buFont typeface="Wingdings" panose="05000000000000000000" charset="0"/>
              <a:buChar char="u"/>
            </a:pPr>
            <a:r>
              <a:rPr lang="zh-CN" altLang="en-US" sz="1800" dirty="0">
                <a:solidFill>
                  <a:schemeClr val="tx1"/>
                </a:solidFill>
                <a:latin typeface="宋体" panose="02010600030101010101" pitchFamily="2" charset="-122"/>
                <a:cs typeface="宋体" panose="02010600030101010101" pitchFamily="2" charset="-122"/>
              </a:rPr>
              <a:t>债权人行使代位权不需要以债权人与债务人之间的债权债务关系已经生效法律文书确认为前提；</a:t>
            </a:r>
            <a:endParaRPr lang="zh-CN" altLang="en-US" sz="1800" dirty="0">
              <a:solidFill>
                <a:schemeClr val="tx1"/>
              </a:solidFill>
              <a:latin typeface="宋体" panose="02010600030101010101" pitchFamily="2" charset="-122"/>
              <a:cs typeface="宋体" panose="02010600030101010101" pitchFamily="2" charset="-122"/>
            </a:endParaRPr>
          </a:p>
          <a:p>
            <a:pPr marL="285750" indent="-285750" algn="just" eaLnBrk="0" hangingPunct="0">
              <a:lnSpc>
                <a:spcPct val="150000"/>
              </a:lnSpc>
              <a:buClr>
                <a:srgbClr val="FF0000"/>
              </a:buClr>
              <a:buFont typeface="Wingdings" panose="05000000000000000000" charset="0"/>
              <a:buChar char="u"/>
            </a:pPr>
            <a:r>
              <a:rPr lang="en-US" altLang="zh-CN" sz="1800" dirty="0">
                <a:solidFill>
                  <a:schemeClr val="tx1"/>
                </a:solidFill>
                <a:latin typeface="宋体" panose="02010600030101010101" pitchFamily="2" charset="-122"/>
                <a:cs typeface="宋体" panose="02010600030101010101" pitchFamily="2" charset="-122"/>
              </a:rPr>
              <a:t>代位权诉讼期间，债务人的相对人向债务人履行，因与代位诉讼的非入库规则相背且有违诉讼诚信，故不应因此免除债务人的相对人向债权人履行的责任</a:t>
            </a:r>
            <a:r>
              <a:rPr lang="zh-CN" altLang="en-US" sz="1800" dirty="0">
                <a:solidFill>
                  <a:schemeClr val="tx1"/>
                </a:solidFill>
                <a:latin typeface="宋体" panose="02010600030101010101" pitchFamily="2" charset="-122"/>
                <a:cs typeface="宋体" panose="02010600030101010101" pitchFamily="2" charset="-122"/>
              </a:rPr>
              <a:t>；</a:t>
            </a:r>
            <a:endParaRPr lang="zh-CN" altLang="en-US" sz="1800" dirty="0">
              <a:solidFill>
                <a:schemeClr val="tx1"/>
              </a:solidFill>
              <a:latin typeface="宋体" panose="02010600030101010101" pitchFamily="2" charset="-122"/>
              <a:cs typeface="宋体" panose="02010600030101010101" pitchFamily="2" charset="-122"/>
            </a:endParaRPr>
          </a:p>
          <a:p>
            <a:pPr marL="285750" indent="-285750" algn="just" eaLnBrk="0" hangingPunct="0">
              <a:lnSpc>
                <a:spcPct val="150000"/>
              </a:lnSpc>
              <a:buClr>
                <a:srgbClr val="FF0000"/>
              </a:buClr>
              <a:buFont typeface="Wingdings" panose="05000000000000000000" charset="0"/>
              <a:buChar char="u"/>
            </a:pPr>
            <a:r>
              <a:rPr lang="en-US" altLang="zh-CN" sz="1800" dirty="0">
                <a:solidFill>
                  <a:schemeClr val="tx1"/>
                </a:solidFill>
                <a:latin typeface="宋体" panose="02010600030101010101" pitchFamily="2" charset="-122"/>
                <a:cs typeface="宋体" panose="02010600030101010101" pitchFamily="2" charset="-122"/>
              </a:rPr>
              <a:t>在债务人与债务人的相对人仅达成以物抵债协议但未实际履行的情况下</a:t>
            </a:r>
            <a:r>
              <a:rPr lang="zh-CN" altLang="en-US" sz="1800" dirty="0">
                <a:solidFill>
                  <a:schemeClr val="tx1"/>
                </a:solidFill>
                <a:latin typeface="宋体" panose="02010600030101010101" pitchFamily="2" charset="-122"/>
                <a:cs typeface="宋体" panose="02010600030101010101" pitchFamily="2" charset="-122"/>
              </a:rPr>
              <a:t>，</a:t>
            </a:r>
            <a:r>
              <a:rPr lang="en-US" altLang="zh-CN" sz="1800" dirty="0">
                <a:solidFill>
                  <a:schemeClr val="tx1"/>
                </a:solidFill>
                <a:latin typeface="宋体" panose="02010600030101010101" pitchFamily="2" charset="-122"/>
                <a:cs typeface="宋体" panose="02010600030101010101" pitchFamily="2" charset="-122"/>
              </a:rPr>
              <a:t>债权人可以依据民法典第535条选择请求债务人的相对人履行原债务或履行以物抵债协议</a:t>
            </a:r>
            <a:r>
              <a:rPr lang="zh-CN" altLang="en-US" sz="1800" dirty="0">
                <a:solidFill>
                  <a:schemeClr val="tx1"/>
                </a:solidFill>
                <a:latin typeface="宋体" panose="02010600030101010101" pitchFamily="2" charset="-122"/>
                <a:cs typeface="宋体" panose="02010600030101010101" pitchFamily="2" charset="-122"/>
              </a:rPr>
              <a:t>；</a:t>
            </a:r>
            <a:endParaRPr lang="zh-CN" altLang="en-US" sz="1800" dirty="0">
              <a:solidFill>
                <a:schemeClr val="tx1"/>
              </a:solidFill>
              <a:latin typeface="宋体" panose="02010600030101010101" pitchFamily="2" charset="-122"/>
              <a:cs typeface="宋体" panose="02010600030101010101" pitchFamily="2" charset="-122"/>
            </a:endParaRPr>
          </a:p>
          <a:p>
            <a:pPr marL="285750" indent="-285750" algn="just" eaLnBrk="0" hangingPunct="0">
              <a:lnSpc>
                <a:spcPct val="150000"/>
              </a:lnSpc>
              <a:buClr>
                <a:srgbClr val="FF0000"/>
              </a:buClr>
              <a:buFont typeface="Wingdings" panose="05000000000000000000" charset="0"/>
              <a:buChar char="u"/>
            </a:pPr>
            <a:r>
              <a:rPr lang="en-US" altLang="zh-CN" sz="1800" dirty="0">
                <a:solidFill>
                  <a:schemeClr val="tx1"/>
                </a:solidFill>
                <a:latin typeface="宋体" panose="02010600030101010101" pitchFamily="2" charset="-122"/>
                <a:cs typeface="宋体" panose="02010600030101010101" pitchFamily="2" charset="-122"/>
              </a:rPr>
              <a:t>允许债权人提起代位诉讼，如果债务人相对人有异议，可申请仲裁解决其与债务人之间的纠纷，代位权诉讼中止审理。              </a:t>
            </a:r>
            <a:endParaRPr lang="zh-CN" altLang="en-US" sz="1800" dirty="0">
              <a:solidFill>
                <a:srgbClr val="00B050"/>
              </a:solidFill>
              <a:latin typeface="宋体" panose="02010600030101010101" pitchFamily="2" charset="-122"/>
              <a:cs typeface="宋体" panose="02010600030101010101" pitchFamily="2"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nvSpPr>
        <p:spPr>
          <a:xfrm>
            <a:off x="1908175" y="60325"/>
            <a:ext cx="4572000" cy="506730"/>
          </a:xfrm>
          <a:prstGeom prst="rect">
            <a:avLst/>
          </a:prstGeom>
          <a:noFill/>
        </p:spPr>
        <p:txBody>
          <a:bodyPr wrap="square" rtlCol="0" anchor="t">
            <a:spAutoFit/>
          </a:bodyPr>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代位权诉讼中须要解决的问题</a:t>
            </a:r>
            <a:endParaRPr lang="zh-CN" altLang="en-US" sz="1800" b="1">
              <a:solidFill>
                <a:schemeClr val="bg1"/>
              </a:solidFill>
              <a:highlight>
                <a:srgbClr val="FF0000"/>
              </a:highlight>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custDataLst>
              <p:tags r:id="rId1"/>
            </p:custDataLst>
          </p:nvPr>
        </p:nvSpPr>
        <p:spPr>
          <a:xfrm>
            <a:off x="179705" y="709930"/>
            <a:ext cx="8699500" cy="500507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p:cNvSpPr txBox="1"/>
          <p:nvPr/>
        </p:nvSpPr>
        <p:spPr>
          <a:xfrm>
            <a:off x="78740" y="594360"/>
            <a:ext cx="8876030" cy="489267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rPr>
              <a:t>（二）撤销权制度</a:t>
            </a:r>
            <a:endParaRPr lang="zh-CN" altLang="en-US" sz="18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endParaRPr>
          </a:p>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sym typeface="+mn-ea"/>
              </a:rPr>
              <a:t>《中华人民共和国民法典》</a:t>
            </a:r>
            <a:endParaRPr lang="zh-CN" altLang="en-US" sz="1800" b="1">
              <a:solidFill>
                <a:schemeClr val="tx1"/>
              </a:solidFill>
              <a:sym typeface="+mn-ea"/>
            </a:endParaRPr>
          </a:p>
          <a:p>
            <a:pPr indent="457200" algn="just">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latin typeface="+mn-ea"/>
                <a:ea typeface="+mn-ea"/>
                <a:cs typeface="+mn-ea"/>
              </a:rPr>
              <a:t>第五百三十八条</a:t>
            </a:r>
            <a:r>
              <a:rPr lang="en-US" altLang="zh-CN" sz="1800" b="1">
                <a:solidFill>
                  <a:schemeClr val="tx1"/>
                </a:solidFill>
                <a:latin typeface="+mn-ea"/>
                <a:ea typeface="+mn-ea"/>
                <a:cs typeface="+mn-ea"/>
              </a:rPr>
              <a:t> </a:t>
            </a:r>
            <a:r>
              <a:rPr lang="en-US" altLang="zh-CN" sz="1800">
                <a:solidFill>
                  <a:schemeClr val="tx1"/>
                </a:solidFill>
                <a:latin typeface="+mn-ea"/>
                <a:ea typeface="+mn-ea"/>
                <a:cs typeface="+mn-ea"/>
              </a:rPr>
              <a:t> </a:t>
            </a:r>
            <a:r>
              <a:rPr lang="zh-CN" altLang="en-US" sz="1800">
                <a:solidFill>
                  <a:schemeClr val="tx1"/>
                </a:solidFill>
                <a:latin typeface="+mn-ea"/>
                <a:ea typeface="+mn-ea"/>
                <a:cs typeface="+mn-ea"/>
              </a:rPr>
              <a:t>债务人以</a:t>
            </a:r>
            <a:r>
              <a:rPr lang="zh-CN" altLang="en-US" sz="1800">
                <a:solidFill>
                  <a:schemeClr val="bg1"/>
                </a:solidFill>
                <a:highlight>
                  <a:srgbClr val="FF0000"/>
                </a:highlight>
                <a:latin typeface="+mn-ea"/>
                <a:ea typeface="+mn-ea"/>
                <a:cs typeface="+mn-ea"/>
              </a:rPr>
              <a:t>放弃其债权、放弃债权担保、无偿转让财产</a:t>
            </a:r>
            <a:r>
              <a:rPr lang="zh-CN" altLang="en-US" sz="1800">
                <a:solidFill>
                  <a:schemeClr val="tx1"/>
                </a:solidFill>
                <a:latin typeface="+mn-ea"/>
                <a:ea typeface="+mn-ea"/>
                <a:cs typeface="+mn-ea"/>
              </a:rPr>
              <a:t>等方式</a:t>
            </a:r>
            <a:r>
              <a:rPr lang="zh-CN" altLang="en-US" sz="1800">
                <a:solidFill>
                  <a:schemeClr val="bg1"/>
                </a:solidFill>
                <a:highlight>
                  <a:srgbClr val="FF0000"/>
                </a:highlight>
                <a:latin typeface="+mn-ea"/>
                <a:ea typeface="+mn-ea"/>
                <a:cs typeface="+mn-ea"/>
              </a:rPr>
              <a:t>无偿处分财产权益，或者恶意延长其到期债权的履行期限</a:t>
            </a:r>
            <a:r>
              <a:rPr lang="zh-CN" altLang="en-US" sz="1800">
                <a:solidFill>
                  <a:schemeClr val="tx1"/>
                </a:solidFill>
                <a:latin typeface="+mn-ea"/>
                <a:ea typeface="+mn-ea"/>
                <a:cs typeface="+mn-ea"/>
              </a:rPr>
              <a:t>，影响债权人的债权实现的，债权人可以请求人民法院撤销债务人的行为。</a:t>
            </a:r>
            <a:endParaRPr lang="zh-CN" altLang="en-US" sz="1800">
              <a:solidFill>
                <a:schemeClr val="tx1"/>
              </a:solidFill>
              <a:latin typeface="+mn-ea"/>
              <a:ea typeface="+mn-ea"/>
              <a:cs typeface="+mn-ea"/>
            </a:endParaRPr>
          </a:p>
          <a:p>
            <a:pPr indent="457200" algn="just">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latin typeface="+mn-ea"/>
                <a:ea typeface="+mn-ea"/>
                <a:cs typeface="+mn-ea"/>
              </a:rPr>
              <a:t>第五百三十九条  </a:t>
            </a:r>
            <a:r>
              <a:rPr lang="zh-CN" altLang="en-US" sz="1800">
                <a:solidFill>
                  <a:schemeClr val="tx1"/>
                </a:solidFill>
                <a:latin typeface="+mn-ea"/>
                <a:ea typeface="+mn-ea"/>
                <a:cs typeface="+mn-ea"/>
              </a:rPr>
              <a:t>债务人以明显不合理的</a:t>
            </a:r>
            <a:r>
              <a:rPr lang="zh-CN" altLang="en-US" sz="1800">
                <a:solidFill>
                  <a:schemeClr val="bg1"/>
                </a:solidFill>
                <a:highlight>
                  <a:srgbClr val="FF0000"/>
                </a:highlight>
                <a:latin typeface="+mn-ea"/>
                <a:ea typeface="+mn-ea"/>
                <a:cs typeface="+mn-ea"/>
              </a:rPr>
              <a:t>低价转让财产</a:t>
            </a:r>
            <a:r>
              <a:rPr lang="zh-CN" altLang="en-US" sz="1800">
                <a:solidFill>
                  <a:schemeClr val="tx1"/>
                </a:solidFill>
                <a:latin typeface="+mn-ea"/>
                <a:ea typeface="+mn-ea"/>
                <a:cs typeface="+mn-ea"/>
              </a:rPr>
              <a:t>、以</a:t>
            </a:r>
            <a:r>
              <a:rPr lang="zh-CN" altLang="en-US" sz="1800">
                <a:solidFill>
                  <a:schemeClr val="bg1"/>
                </a:solidFill>
                <a:highlight>
                  <a:srgbClr val="FF0000"/>
                </a:highlight>
                <a:latin typeface="+mn-ea"/>
                <a:ea typeface="+mn-ea"/>
                <a:cs typeface="+mn-ea"/>
              </a:rPr>
              <a:t>明显不合理的高价受让他人财产</a:t>
            </a:r>
            <a:r>
              <a:rPr lang="zh-CN" altLang="en-US" sz="1800">
                <a:solidFill>
                  <a:schemeClr val="tx1"/>
                </a:solidFill>
                <a:latin typeface="+mn-ea"/>
                <a:ea typeface="+mn-ea"/>
                <a:cs typeface="+mn-ea"/>
              </a:rPr>
              <a:t>或者</a:t>
            </a:r>
            <a:r>
              <a:rPr lang="zh-CN" altLang="en-US" sz="1800">
                <a:solidFill>
                  <a:schemeClr val="bg1"/>
                </a:solidFill>
                <a:highlight>
                  <a:srgbClr val="FF0000"/>
                </a:highlight>
                <a:latin typeface="+mn-ea"/>
                <a:ea typeface="+mn-ea"/>
                <a:cs typeface="+mn-ea"/>
              </a:rPr>
              <a:t>为他人的债务提供担保</a:t>
            </a:r>
            <a:r>
              <a:rPr lang="zh-CN" altLang="en-US" sz="1800">
                <a:solidFill>
                  <a:schemeClr val="tx1"/>
                </a:solidFill>
                <a:latin typeface="+mn-ea"/>
                <a:ea typeface="+mn-ea"/>
                <a:cs typeface="+mn-ea"/>
              </a:rPr>
              <a:t>，影响债权人的债权实现，</a:t>
            </a:r>
            <a:r>
              <a:rPr lang="zh-CN" altLang="en-US" sz="1800">
                <a:solidFill>
                  <a:schemeClr val="bg1"/>
                </a:solidFill>
                <a:highlight>
                  <a:srgbClr val="FF0000"/>
                </a:highlight>
                <a:latin typeface="+mn-ea"/>
                <a:ea typeface="+mn-ea"/>
                <a:cs typeface="+mn-ea"/>
              </a:rPr>
              <a:t>债务人的相对人知道或者应当知道该情形</a:t>
            </a:r>
            <a:r>
              <a:rPr lang="zh-CN" altLang="en-US" sz="1800">
                <a:solidFill>
                  <a:schemeClr val="tx1"/>
                </a:solidFill>
                <a:latin typeface="+mn-ea"/>
                <a:ea typeface="+mn-ea"/>
                <a:cs typeface="+mn-ea"/>
              </a:rPr>
              <a:t>的，债权人可以请求人民法院撤销债务人的行为。</a:t>
            </a:r>
            <a:endParaRPr lang="zh-CN" altLang="en-US" sz="1800">
              <a:solidFill>
                <a:schemeClr val="tx1"/>
              </a:solidFill>
              <a:latin typeface="+mn-ea"/>
              <a:ea typeface="+mn-ea"/>
              <a:cs typeface="+mn-ea"/>
            </a:endParaRPr>
          </a:p>
          <a:p>
            <a:pPr indent="457200" algn="just">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latin typeface="+mn-ea"/>
                <a:ea typeface="+mn-ea"/>
                <a:cs typeface="+mn-ea"/>
              </a:rPr>
              <a:t>第五百四十条</a:t>
            </a:r>
            <a:r>
              <a:rPr lang="en-US" altLang="zh-CN" sz="1800">
                <a:solidFill>
                  <a:schemeClr val="tx1"/>
                </a:solidFill>
                <a:latin typeface="+mn-ea"/>
                <a:ea typeface="+mn-ea"/>
                <a:cs typeface="+mn-ea"/>
              </a:rPr>
              <a:t>  </a:t>
            </a:r>
            <a:r>
              <a:rPr lang="zh-CN" altLang="en-US" sz="1800">
                <a:solidFill>
                  <a:schemeClr val="tx1"/>
                </a:solidFill>
                <a:latin typeface="+mn-ea"/>
                <a:ea typeface="+mn-ea"/>
                <a:cs typeface="+mn-ea"/>
              </a:rPr>
              <a:t>撤销权的行使范围以债权人的债权为限。债权人行使撤销权的必要费用，由债务人负担。</a:t>
            </a:r>
            <a:endParaRPr lang="zh-CN" altLang="en-US" sz="1800">
              <a:solidFill>
                <a:schemeClr val="tx1"/>
              </a:solidFill>
              <a:latin typeface="+mn-ea"/>
              <a:ea typeface="+mn-ea"/>
              <a:cs typeface="+mn-ea"/>
            </a:endParaRPr>
          </a:p>
          <a:p>
            <a:pPr indent="457200" algn="just">
              <a:lnSpc>
                <a:spcPct val="150000"/>
              </a:lnSpc>
              <a:extLst>
                <a:ext uri="{35155182-B16C-46BC-9424-99874614C6A1}">
                  <wpsdc:indentchars xmlns:wpsdc="http://www.wps.cn/officeDocument/2017/drawingmlCustomData" val="200" checksum="59296752"/>
                </a:ext>
              </a:extLst>
            </a:pPr>
            <a:r>
              <a:rPr lang="zh-CN" altLang="en-US" sz="1800" b="1">
                <a:solidFill>
                  <a:schemeClr val="tx1"/>
                </a:solidFill>
                <a:latin typeface="+mn-ea"/>
                <a:ea typeface="+mn-ea"/>
                <a:cs typeface="+mn-ea"/>
              </a:rPr>
              <a:t>第五百四十二条  </a:t>
            </a:r>
            <a:r>
              <a:rPr lang="zh-CN" altLang="en-US" sz="1800">
                <a:solidFill>
                  <a:schemeClr val="tx1"/>
                </a:solidFill>
                <a:latin typeface="+mn-ea"/>
                <a:ea typeface="+mn-ea"/>
                <a:cs typeface="+mn-ea"/>
              </a:rPr>
              <a:t>债务人影响债权人的债权实现的行为被撤销的，自始没有法律约束力。</a:t>
            </a:r>
            <a:endParaRPr lang="zh-CN" altLang="en-US" sz="1800">
              <a:solidFill>
                <a:schemeClr val="tx1"/>
              </a:solidFill>
              <a:latin typeface="+mn-ea"/>
              <a:ea typeface="+mn-ea"/>
              <a:cs typeface="+mn-ea"/>
            </a:endParaRPr>
          </a:p>
        </p:txBody>
      </p:sp>
      <p:sp>
        <p:nvSpPr>
          <p:cNvPr id="5" name="Rectangle 601"/>
          <p:cNvSpPr/>
          <p:nvPr>
            <p:custDataLst>
              <p:tags r:id="rId2"/>
            </p:custDataLst>
          </p:nvPr>
        </p:nvSpPr>
        <p:spPr>
          <a:xfrm flipV="1">
            <a:off x="3175" y="-47625"/>
            <a:ext cx="9140825" cy="757238"/>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6" name="Rectangle 603"/>
          <p:cNvSpPr/>
          <p:nvPr>
            <p:custDataLst>
              <p:tags r:id="rId3"/>
            </p:custDataLst>
          </p:nvPr>
        </p:nvSpPr>
        <p:spPr>
          <a:xfrm>
            <a:off x="2123440" y="121285"/>
            <a:ext cx="4730115" cy="516890"/>
          </a:xfrm>
          <a:prstGeom prst="rect">
            <a:avLst/>
          </a:prstGeom>
          <a:noFill/>
          <a:ln w="9525">
            <a:noFill/>
          </a:ln>
        </p:spPr>
        <p:txBody>
          <a:bodyPr wrap="square" anchor="t" anchorCtr="0">
            <a:noAutofit/>
          </a:bodyPr>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一、民法典债的保全制度</a:t>
            </a:r>
            <a:endParaRPr lang="zh-CN" altLang="en-US" sz="3000" b="1"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01930" y="718185"/>
            <a:ext cx="8699500"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5604" name="Rectangle 605"/>
          <p:cNvSpPr/>
          <p:nvPr/>
        </p:nvSpPr>
        <p:spPr>
          <a:xfrm>
            <a:off x="467995" y="1057275"/>
            <a:ext cx="7982585" cy="4076700"/>
          </a:xfrm>
          <a:prstGeom prst="rect">
            <a:avLst/>
          </a:prstGeom>
          <a:noFill/>
          <a:ln w="9525">
            <a:noFill/>
          </a:ln>
        </p:spPr>
        <p:txBody>
          <a:bodyPr wrap="square" anchor="t" anchorCtr="0">
            <a:spAutoFit/>
          </a:bodyPr>
          <a:lstStyle/>
          <a:p>
            <a:pPr marL="285750" indent="-285750" algn="just" eaLnBrk="0" hangingPunct="0">
              <a:lnSpc>
                <a:spcPct val="120000"/>
              </a:lnSpc>
              <a:buClr>
                <a:srgbClr val="FF0000"/>
              </a:buClr>
              <a:buFont typeface="Wingdings" panose="05000000000000000000" charset="0"/>
              <a:buChar char="u"/>
            </a:pPr>
            <a:r>
              <a:rPr lang="zh-CN" altLang="en-US" sz="1800" dirty="0">
                <a:solidFill>
                  <a:schemeClr val="tx1"/>
                </a:solidFill>
                <a:latin typeface="宋体" panose="02010600030101010101" pitchFamily="2" charset="-122"/>
                <a:cs typeface="宋体" panose="02010600030101010101" pitchFamily="2" charset="-122"/>
              </a:rPr>
              <a:t>由于民法典对于撤销权采取的是“入库规则”，如果仅撤销债务人与相对人之间的转让行为，而对被转让的财产不进行处置或者仅要求相对人向债务人返还财产，就可能出现债权人虽然获得胜诉判决但债权仍没有实现。为此，有必要明确在债权人撤销权诉讼中，债权人可依据胜诉生效法律文书申请对相对人仍然占有的财产采取强制执行措施。</a:t>
            </a:r>
            <a:endParaRPr lang="zh-CN" altLang="en-US" sz="1800" dirty="0">
              <a:solidFill>
                <a:schemeClr val="tx1"/>
              </a:solidFill>
              <a:latin typeface="宋体" panose="02010600030101010101" pitchFamily="2" charset="-122"/>
              <a:cs typeface="宋体" panose="02010600030101010101" pitchFamily="2" charset="-122"/>
            </a:endParaRPr>
          </a:p>
          <a:p>
            <a:pPr marL="285750" indent="-285750" algn="just" eaLnBrk="0" hangingPunct="0">
              <a:lnSpc>
                <a:spcPct val="120000"/>
              </a:lnSpc>
              <a:buClr>
                <a:srgbClr val="FF0000"/>
              </a:buClr>
              <a:buFont typeface="Wingdings" panose="05000000000000000000" charset="0"/>
              <a:buChar char="u"/>
            </a:pPr>
            <a:r>
              <a:rPr lang="en-US" altLang="zh-CN" sz="1800" dirty="0">
                <a:solidFill>
                  <a:schemeClr val="tx1"/>
                </a:solidFill>
                <a:latin typeface="宋体" panose="02010600030101010101" pitchFamily="2" charset="-122"/>
                <a:cs typeface="宋体" panose="02010600030101010101" pitchFamily="2" charset="-122"/>
              </a:rPr>
              <a:t>在人民法院已经作出撤销债务人无偿或低价转让财产行为的生效判决后，债权人以相对人无权处分，第三人不符合善意取得条件为由，请求该第三人向债务人返还财产的，人民法院应当予以支持</a:t>
            </a:r>
            <a:r>
              <a:rPr lang="zh-CN" altLang="en-US" sz="1800" dirty="0">
                <a:solidFill>
                  <a:schemeClr val="tx1"/>
                </a:solidFill>
                <a:latin typeface="宋体" panose="02010600030101010101" pitchFamily="2" charset="-122"/>
                <a:cs typeface="宋体" panose="02010600030101010101" pitchFamily="2" charset="-122"/>
              </a:rPr>
              <a:t>；</a:t>
            </a:r>
            <a:endParaRPr lang="zh-CN" altLang="en-US" sz="1800" dirty="0">
              <a:solidFill>
                <a:schemeClr val="tx1"/>
              </a:solidFill>
              <a:latin typeface="宋体" panose="02010600030101010101" pitchFamily="2" charset="-122"/>
              <a:cs typeface="宋体" panose="02010600030101010101" pitchFamily="2" charset="-122"/>
            </a:endParaRPr>
          </a:p>
          <a:p>
            <a:pPr marL="285750" indent="-285750" algn="just" eaLnBrk="0" hangingPunct="0">
              <a:lnSpc>
                <a:spcPct val="120000"/>
              </a:lnSpc>
              <a:buClr>
                <a:srgbClr val="FF0000"/>
              </a:buClr>
              <a:buFont typeface="Wingdings" panose="05000000000000000000" charset="0"/>
              <a:buChar char="u"/>
            </a:pPr>
            <a:r>
              <a:rPr lang="en-US" altLang="zh-CN" sz="1800" dirty="0">
                <a:solidFill>
                  <a:schemeClr val="tx1"/>
                </a:solidFill>
                <a:latin typeface="宋体" panose="02010600030101010101" pitchFamily="2" charset="-122"/>
                <a:cs typeface="宋体" panose="02010600030101010101" pitchFamily="2" charset="-122"/>
              </a:rPr>
              <a:t>在实践中，有些交易涉及标的额巨大，即使超过70%或者未高于30%，金额也很大，而债务人与次债务人却利用亲属关系或者关联关系逃避债务，恶意诈害债权人。为防止此类“逃废债”情况的发生，有必要对上述标准设置例外规定，即在上述情形下，不应受70%、30%的限制。              </a:t>
            </a:r>
            <a:endParaRPr lang="zh-CN" altLang="en-US" sz="1800" dirty="0">
              <a:solidFill>
                <a:srgbClr val="00B050"/>
              </a:solidFill>
              <a:latin typeface="宋体" panose="02010600030101010101" pitchFamily="2" charset="-122"/>
              <a:cs typeface="宋体" panose="02010600030101010101" pitchFamily="2"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nvSpPr>
        <p:spPr>
          <a:xfrm>
            <a:off x="1908175" y="121285"/>
            <a:ext cx="4572000" cy="506730"/>
          </a:xfrm>
          <a:prstGeom prst="rect">
            <a:avLst/>
          </a:prstGeom>
          <a:noFill/>
        </p:spPr>
        <p:txBody>
          <a:bodyPr wrap="square" rtlCol="0" anchor="t">
            <a:spAutoFit/>
          </a:bodyPr>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债权人撤销权诉讼中须要解决的问题</a:t>
            </a:r>
            <a:endParaRPr lang="zh-CN" altLang="en-US" sz="1800" b="1">
              <a:solidFill>
                <a:schemeClr val="bg1"/>
              </a:solidFill>
              <a:highlight>
                <a:srgbClr val="FF0000"/>
              </a:highlight>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33655" y="718185"/>
            <a:ext cx="9060180"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0" name="Rectangle 601"/>
          <p:cNvSpPr/>
          <p:nvPr/>
        </p:nvSpPr>
        <p:spPr>
          <a:xfrm flipV="1">
            <a:off x="0" y="-22860"/>
            <a:ext cx="9140825" cy="757238"/>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27651" name="Rectangle 603"/>
          <p:cNvSpPr/>
          <p:nvPr/>
        </p:nvSpPr>
        <p:spPr>
          <a:xfrm>
            <a:off x="347345" y="193040"/>
            <a:ext cx="8827135" cy="450215"/>
          </a:xfrm>
          <a:prstGeom prst="rect">
            <a:avLst/>
          </a:prstGeom>
          <a:noFill/>
          <a:ln w="9525">
            <a:noFill/>
          </a:ln>
        </p:spPr>
        <p:txBody>
          <a:bodyPr wrap="square" anchor="t" anchorCtr="0">
            <a:spAutoFit/>
          </a:bodyPr>
          <a:lstStyle/>
          <a:p>
            <a:pP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二、公司法的股东出资责任、法人人格否认等制度</a:t>
            </a:r>
            <a:endParaRPr lang="zh-CN" altLang="en-US" sz="3000" b="1" dirty="0">
              <a:latin typeface="微软雅黑" panose="020B0503020204020204" pitchFamily="34" charset="-122"/>
              <a:ea typeface="微软雅黑" panose="020B0503020204020204" pitchFamily="34" charset="-122"/>
            </a:endParaRPr>
          </a:p>
        </p:txBody>
      </p:sp>
      <p:sp>
        <p:nvSpPr>
          <p:cNvPr id="13" name="文本框 12"/>
          <p:cNvSpPr txBox="1"/>
          <p:nvPr>
            <p:custDataLst>
              <p:tags r:id="rId2"/>
            </p:custDataLst>
          </p:nvPr>
        </p:nvSpPr>
        <p:spPr>
          <a:xfrm>
            <a:off x="0" y="841375"/>
            <a:ext cx="9055100" cy="469455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（一）明确股东的出资责任</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b="1">
                <a:solidFill>
                  <a:schemeClr val="bg1"/>
                </a:solidFill>
                <a:highlight>
                  <a:srgbClr val="FF0000"/>
                </a:highlight>
                <a:latin typeface="+mn-ea"/>
                <a:ea typeface="+mn-ea"/>
                <a:cs typeface="+mn-ea"/>
                <a:sym typeface="+mn-ea"/>
              </a:rPr>
              <a:t>1.在认缴资本制情况下，公司丧失清偿能力时</a:t>
            </a:r>
            <a:r>
              <a:rPr lang="en-US" altLang="zh-CN" sz="1800">
                <a:solidFill>
                  <a:schemeClr val="tx1"/>
                </a:solidFill>
                <a:latin typeface="+mn-ea"/>
                <a:ea typeface="+mn-ea"/>
                <a:cs typeface="+mn-ea"/>
                <a:sym typeface="+mn-ea"/>
              </a:rPr>
              <a:t>，已到期债权的债权人要求已认缴出资但未届缴资期限的股东提前缴纳出资，依法认定认缴出资的股东丧失出资期限利益</a:t>
            </a:r>
            <a:r>
              <a:rPr lang="zh-CN" altLang="en-US" sz="1800">
                <a:solidFill>
                  <a:schemeClr val="tx1"/>
                </a:solidFill>
                <a:latin typeface="+mn-ea"/>
                <a:ea typeface="+mn-ea"/>
                <a:cs typeface="+mn-ea"/>
                <a:sym typeface="+mn-ea"/>
              </a:rPr>
              <a:t>。</a:t>
            </a:r>
            <a:endParaRPr lang="zh-CN" altLang="en-US" sz="1800">
              <a:solidFill>
                <a:schemeClr val="tx1"/>
              </a:solidFill>
              <a:latin typeface="+mn-ea"/>
              <a:ea typeface="+mn-ea"/>
              <a:cs typeface="+mn-ea"/>
              <a:sym typeface="+mn-ea"/>
            </a:endParaRPr>
          </a:p>
          <a:p>
            <a:pPr algn="l">
              <a:lnSpc>
                <a:spcPct val="150000"/>
              </a:lnSpc>
            </a:pPr>
            <a:endParaRPr lang="zh-CN" altLang="en-US" sz="1800" b="1">
              <a:solidFill>
                <a:schemeClr val="tx1"/>
              </a:solidFill>
              <a:latin typeface="+mn-ea"/>
              <a:ea typeface="+mn-ea"/>
              <a:cs typeface="+mn-ea"/>
            </a:endParaRPr>
          </a:p>
          <a:p>
            <a:pPr algn="l">
              <a:lnSpc>
                <a:spcPct val="150000"/>
              </a:lnSpc>
            </a:pPr>
            <a:r>
              <a:rPr lang="zh-CN" altLang="en-US" sz="1800" b="1">
                <a:solidFill>
                  <a:schemeClr val="bg1"/>
                </a:solidFill>
                <a:highlight>
                  <a:srgbClr val="FF0000"/>
                </a:highlight>
                <a:latin typeface="+mn-ea"/>
                <a:ea typeface="+mn-ea"/>
                <a:cs typeface="+mn-ea"/>
              </a:rPr>
              <a:t>《</a:t>
            </a:r>
            <a:r>
              <a:rPr lang="en-US" altLang="zh-CN" sz="1800" b="1">
                <a:solidFill>
                  <a:schemeClr val="bg1"/>
                </a:solidFill>
                <a:highlight>
                  <a:srgbClr val="FF0000"/>
                </a:highlight>
                <a:latin typeface="+mn-ea"/>
                <a:ea typeface="+mn-ea"/>
                <a:cs typeface="+mn-ea"/>
              </a:rPr>
              <a:t>全国法院民商事审判工作会议纪要》[法〔2019〕254号]</a:t>
            </a:r>
            <a:r>
              <a:rPr lang="zh-CN" altLang="en-US" sz="1800" b="1">
                <a:solidFill>
                  <a:schemeClr val="bg1"/>
                </a:solidFill>
                <a:highlight>
                  <a:srgbClr val="FF0000"/>
                </a:highlight>
                <a:latin typeface="+mn-ea"/>
                <a:ea typeface="+mn-ea"/>
                <a:cs typeface="+mn-ea"/>
              </a:rPr>
              <a:t>对股东期限利益保护的意见</a:t>
            </a:r>
            <a:r>
              <a:rPr lang="zh-CN" altLang="en-US" sz="1800" b="1">
                <a:solidFill>
                  <a:schemeClr val="tx1"/>
                </a:solidFill>
                <a:latin typeface="+mn-ea"/>
                <a:ea typeface="+mn-ea"/>
                <a:cs typeface="+mn-ea"/>
              </a:rPr>
              <a:t>：</a:t>
            </a:r>
            <a:endParaRPr lang="en-US" altLang="zh-CN" sz="1800" b="1">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bg1"/>
                </a:solidFill>
                <a:highlight>
                  <a:srgbClr val="FF0000"/>
                </a:highlight>
                <a:latin typeface="+mn-ea"/>
                <a:ea typeface="+mn-ea"/>
                <a:cs typeface="+mn-ea"/>
              </a:rPr>
              <a:t>6.【股东出资应否加速到期】</a:t>
            </a:r>
            <a:r>
              <a:rPr lang="en-US" altLang="zh-CN" sz="1800">
                <a:solidFill>
                  <a:schemeClr val="tx1"/>
                </a:solidFill>
                <a:latin typeface="+mn-ea"/>
                <a:ea typeface="+mn-ea"/>
                <a:cs typeface="+mn-ea"/>
              </a:rPr>
              <a:t>在注册资本认缴制下，股东依法享有期限利益。债权人以公司不能清偿到期债务为由，请求未届出资期限的股东在未出资范围内对公司不能清偿的债务承担补充赔偿责任的，人民法院不予支持。但是，下列情形除外：</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bg1"/>
                </a:solidFill>
                <a:highlight>
                  <a:srgbClr val="FF0000"/>
                </a:highlight>
                <a:latin typeface="+mn-ea"/>
                <a:ea typeface="+mn-ea"/>
                <a:cs typeface="+mn-ea"/>
              </a:rPr>
              <a:t>（1）公司作为被执行人的案件，人民法院穷尽执行措施无财产可供执行，已具备破产原因，但不申请破产的；</a:t>
            </a:r>
            <a:endParaRPr lang="en-US" altLang="zh-CN" sz="1800">
              <a:solidFill>
                <a:schemeClr val="bg1"/>
              </a:solidFill>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bg1"/>
                </a:solidFill>
                <a:highlight>
                  <a:srgbClr val="FF0000"/>
                </a:highlight>
                <a:latin typeface="+mn-ea"/>
                <a:ea typeface="+mn-ea"/>
                <a:cs typeface="+mn-ea"/>
              </a:rPr>
              <a:t>（2）在公司债务产生后，公司股东（大）会决议或以其他方式延长股东出资期限的。</a:t>
            </a:r>
            <a:endParaRPr lang="en-US" altLang="zh-CN" sz="1800">
              <a:solidFill>
                <a:schemeClr val="bg1"/>
              </a:solidFill>
              <a:highlight>
                <a:srgbClr val="FF0000"/>
              </a:highlight>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01930" y="292100"/>
            <a:ext cx="8699500" cy="515112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1" name="Rectangle 603"/>
          <p:cNvSpPr/>
          <p:nvPr/>
        </p:nvSpPr>
        <p:spPr>
          <a:xfrm>
            <a:off x="347345" y="193040"/>
            <a:ext cx="8827135" cy="450215"/>
          </a:xfrm>
          <a:prstGeom prst="rect">
            <a:avLst/>
          </a:prstGeom>
          <a:noFill/>
          <a:ln w="9525">
            <a:noFill/>
          </a:ln>
        </p:spPr>
        <p:txBody>
          <a:bodyPr wrap="square" anchor="t" anchorCtr="0">
            <a:spAutoFit/>
          </a:bodyPr>
          <a:lstStyle/>
          <a:p>
            <a:pP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二、公司法的股东出资责任、法人人格否认等制度</a:t>
            </a:r>
            <a:endParaRPr lang="zh-CN" altLang="en-US" sz="3000" b="1" dirty="0">
              <a:latin typeface="微软雅黑" panose="020B0503020204020204" pitchFamily="34" charset="-122"/>
              <a:ea typeface="微软雅黑" panose="020B0503020204020204" pitchFamily="34" charset="-122"/>
            </a:endParaRPr>
          </a:p>
        </p:txBody>
      </p:sp>
      <p:sp>
        <p:nvSpPr>
          <p:cNvPr id="13" name="文本框 12"/>
          <p:cNvSpPr txBox="1"/>
          <p:nvPr>
            <p:custDataLst>
              <p:tags r:id="rId2"/>
            </p:custDataLst>
          </p:nvPr>
        </p:nvSpPr>
        <p:spPr>
          <a:xfrm>
            <a:off x="179705" y="337185"/>
            <a:ext cx="8833485" cy="508190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buClrTx/>
              <a:buSzTx/>
              <a:buFontTx/>
              <a:extLst>
                <a:ext uri="{35155182-B16C-46BC-9424-99874614C6A1}">
                  <wpsdc:indentchars xmlns:wpsdc="http://www.wps.cn/officeDocument/2017/drawingmlCustomData" val="200" checksum="59296752"/>
                </a:ext>
              </a:extLst>
            </a:pPr>
            <a:r>
              <a:rPr lang="en-US" altLang="zh-CN" sz="1800">
                <a:solidFill>
                  <a:schemeClr val="bg1"/>
                </a:solidFill>
                <a:highlight>
                  <a:srgbClr val="FF0000"/>
                </a:highlight>
                <a:latin typeface="+mn-ea"/>
                <a:ea typeface="+mn-ea"/>
                <a:cs typeface="+mn-ea"/>
              </a:rPr>
              <a:t>2.对于股东转让已认缴出资但未届缴资期限股权的，首先</a:t>
            </a:r>
            <a:r>
              <a:rPr lang="en-US" altLang="zh-CN" sz="1800" b="1">
                <a:solidFill>
                  <a:schemeClr val="bg1"/>
                </a:solidFill>
                <a:highlight>
                  <a:srgbClr val="FF0000"/>
                </a:highlight>
                <a:latin typeface="+mn-ea"/>
                <a:ea typeface="+mn-ea"/>
                <a:cs typeface="+mn-ea"/>
              </a:rPr>
              <a:t>应由受让人承担缴纳出资义务，受让人未按期足额缴纳出资的，出让人承担补充责任</a:t>
            </a:r>
            <a:endParaRPr lang="en-US" altLang="zh-CN" sz="1800" b="1">
              <a:solidFill>
                <a:schemeClr val="bg1"/>
              </a:solidFill>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endParaRPr lang="zh-CN" altLang="en-US"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a:solidFill>
                  <a:schemeClr val="tx1"/>
                </a:solidFill>
                <a:latin typeface="+mn-ea"/>
                <a:ea typeface="+mn-ea"/>
                <a:cs typeface="+mn-ea"/>
              </a:rPr>
              <a:t>继承了之前的规定：</a:t>
            </a:r>
            <a:endParaRPr lang="zh-CN" altLang="en-US" sz="1800" b="1">
              <a:solidFill>
                <a:schemeClr val="tx1"/>
              </a:solidFill>
              <a:latin typeface="+mn-ea"/>
              <a:ea typeface="+mn-ea"/>
              <a:cs typeface="+mn-ea"/>
            </a:endParaRPr>
          </a:p>
          <a:p>
            <a:pPr indent="457200" algn="ctr">
              <a:lnSpc>
                <a:spcPct val="150000"/>
              </a:lnSpc>
              <a:extLst>
                <a:ext uri="{35155182-B16C-46BC-9424-99874614C6A1}">
                  <wpsdc:indentchars xmlns:wpsdc="http://www.wps.cn/officeDocument/2017/drawingmlCustomData" val="200" checksum="59296752"/>
                </a:ext>
              </a:extLst>
            </a:pPr>
            <a:r>
              <a:rPr lang="en-US" altLang="zh-CN" sz="1800" b="1">
                <a:solidFill>
                  <a:schemeClr val="bg1"/>
                </a:solidFill>
                <a:highlight>
                  <a:srgbClr val="FF0000"/>
                </a:highlight>
                <a:latin typeface="+mn-ea"/>
                <a:ea typeface="+mn-ea"/>
                <a:cs typeface="+mn-ea"/>
              </a:rPr>
              <a:t>最高人民法院关于适用《中华人民共和国公司法》若干问题的规定（三）</a:t>
            </a:r>
            <a:endParaRPr lang="en-US" altLang="zh-CN" sz="1800" b="1">
              <a:solidFill>
                <a:schemeClr val="bg1"/>
              </a:solidFill>
              <a:highlight>
                <a:srgbClr val="FF0000"/>
              </a:highlight>
              <a:latin typeface="+mn-ea"/>
              <a:ea typeface="+mn-ea"/>
              <a:cs typeface="+mn-ea"/>
            </a:endParaRPr>
          </a:p>
          <a:p>
            <a:pPr indent="457200" algn="ctr">
              <a:lnSpc>
                <a:spcPct val="150000"/>
              </a:lnSpc>
              <a:extLst>
                <a:ext uri="{35155182-B16C-46BC-9424-99874614C6A1}">
                  <wpsdc:indentchars xmlns:wpsdc="http://www.wps.cn/officeDocument/2017/drawingmlCustomData" val="200" checksum="59296752"/>
                </a:ext>
              </a:extLst>
            </a:pPr>
            <a:r>
              <a:rPr lang="en-US" altLang="zh-CN" sz="1800" b="1">
                <a:solidFill>
                  <a:schemeClr val="bg1"/>
                </a:solidFill>
                <a:highlight>
                  <a:srgbClr val="FF0000"/>
                </a:highlight>
                <a:latin typeface="+mn-ea"/>
                <a:ea typeface="+mn-ea"/>
                <a:cs typeface="+mn-ea"/>
              </a:rPr>
              <a:t>（2020修正）第十八条 </a:t>
            </a:r>
            <a:r>
              <a:rPr lang="en-US" altLang="zh-CN" sz="1800">
                <a:solidFill>
                  <a:schemeClr val="bg1"/>
                </a:solidFill>
                <a:highlight>
                  <a:srgbClr val="FF0000"/>
                </a:highlight>
                <a:latin typeface="+mn-ea"/>
                <a:ea typeface="+mn-ea"/>
                <a:cs typeface="+mn-ea"/>
              </a:rPr>
              <a:t> </a:t>
            </a:r>
            <a:endParaRPr lang="en-US" altLang="zh-CN" sz="1800">
              <a:solidFill>
                <a:schemeClr val="bg1"/>
              </a:solidFill>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有限责任公司的股东未履行或者未全面履行出资义务即转让股权，受让人对此知道或者应当知道，公司请求该股东履行出资义务、受让人对此承担连带责任的，人民法院应予支持；公司债权人依照本规定第十三条第二款向该股东提起诉讼，同时请求前述受让人对此承担连带责任的，人民法院应予支持。</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受让人根据前款规定承担责任后，向该未履行或者未全面履行出资义务的股东追偿的，人民法院应予支持。但是，当事人另有约定的除外。</a:t>
            </a:r>
            <a:endParaRPr lang="en-US" alt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01930" y="718185"/>
            <a:ext cx="8699500"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7650" name="Rectangle 601"/>
          <p:cNvSpPr/>
          <p:nvPr/>
        </p:nvSpPr>
        <p:spPr>
          <a:xfrm flipV="1">
            <a:off x="0" y="0"/>
            <a:ext cx="9140825" cy="757238"/>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27651" name="Rectangle 603"/>
          <p:cNvSpPr/>
          <p:nvPr/>
        </p:nvSpPr>
        <p:spPr>
          <a:xfrm>
            <a:off x="347345" y="193040"/>
            <a:ext cx="8827135" cy="450215"/>
          </a:xfrm>
          <a:prstGeom prst="rect">
            <a:avLst/>
          </a:prstGeom>
          <a:noFill/>
          <a:ln w="9525">
            <a:noFill/>
          </a:ln>
        </p:spPr>
        <p:txBody>
          <a:bodyPr wrap="square" anchor="t" anchorCtr="0">
            <a:spAutoFit/>
          </a:bodyPr>
          <a:lstStyle/>
          <a:p>
            <a:pP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rPr>
              <a:t>二、公司法的股东出资责任、法人人格否认等制度</a:t>
            </a:r>
            <a:endParaRPr lang="zh-CN" altLang="en-US" sz="3000" b="1" dirty="0">
              <a:latin typeface="微软雅黑" panose="020B0503020204020204" pitchFamily="34" charset="-122"/>
              <a:ea typeface="微软雅黑" panose="020B0503020204020204" pitchFamily="34" charset="-122"/>
            </a:endParaRPr>
          </a:p>
        </p:txBody>
      </p:sp>
      <p:sp>
        <p:nvSpPr>
          <p:cNvPr id="13" name="文本框 12"/>
          <p:cNvSpPr txBox="1"/>
          <p:nvPr>
            <p:custDataLst>
              <p:tags r:id="rId2"/>
            </p:custDataLst>
          </p:nvPr>
        </p:nvSpPr>
        <p:spPr>
          <a:xfrm>
            <a:off x="375285" y="913130"/>
            <a:ext cx="8367395" cy="4669790"/>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（二）依法追究滥用法人独立人格的民事责任</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1.在纵向层面</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控制股东、实际控制人构成滥用法人独立地位逃避债务，严重损害债权人利益的，应当对公司债务承担连带责任</a:t>
            </a:r>
            <a:r>
              <a:rPr lang="zh-CN" altLang="en-US" sz="1800">
                <a:solidFill>
                  <a:schemeClr val="tx1"/>
                </a:solidFill>
                <a:latin typeface="+mn-ea"/>
                <a:ea typeface="+mn-ea"/>
                <a:cs typeface="+mn-ea"/>
              </a:rPr>
              <a:t>。</a:t>
            </a:r>
            <a:endParaRPr lang="zh-CN" altLang="en-US" sz="1800">
              <a:solidFill>
                <a:schemeClr val="tx1"/>
              </a:solidFill>
              <a:latin typeface="+mn-ea"/>
              <a:ea typeface="+mn-ea"/>
              <a:cs typeface="+mn-ea"/>
            </a:endParaRPr>
          </a:p>
          <a:p>
            <a:pPr indent="457200" algn="l">
              <a:lnSpc>
                <a:spcPct val="150000"/>
              </a:lnSpc>
              <a:buClrTx/>
              <a:buSzTx/>
              <a:buFontTx/>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2.在横向层面</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股东利用其控制的多个公司，没有合法原因随意调拨资产、划拨资金，使得相关公司人格“躯壳化”“工具化”的，各公司应对任一公司债务承担连带责任，股东同样承担连带责任。此外，对尚不构成滥用法人独立人格的资产无偿或低价划转、侵占、挪用等损害公司法人财产的行为，债权人以请求撤销关联交易等方式追回法人财产的，人民法院应予支持，以切实保护债权人的合法权益，有效遏制逃废债务的现象</a:t>
            </a:r>
            <a:r>
              <a:rPr lang="zh-CN" altLang="en-US" sz="1800">
                <a:solidFill>
                  <a:schemeClr val="tx1"/>
                </a:solidFill>
                <a:latin typeface="+mn-ea"/>
                <a:ea typeface="+mn-ea"/>
                <a:cs typeface="+mn-ea"/>
              </a:rPr>
              <a:t>。</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endParaRPr lang="en-US" alt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138430" y="427990"/>
            <a:ext cx="8699500" cy="507174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1979930" y="49530"/>
            <a:ext cx="5017135"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1800" b="1">
                <a:solidFill>
                  <a:schemeClr val="bg1"/>
                </a:solidFill>
                <a:highlight>
                  <a:srgbClr val="FF0000"/>
                </a:highlight>
                <a:latin typeface="+mn-ea"/>
                <a:ea typeface="+mn-ea"/>
                <a:cs typeface="+mn-ea"/>
                <a:sym typeface="+mn-ea"/>
              </a:rPr>
              <a:t>《中华人民共和国公司法》</a:t>
            </a:r>
            <a:r>
              <a:rPr sz="1800" b="1">
                <a:solidFill>
                  <a:schemeClr val="bg1"/>
                </a:solidFill>
                <a:highlight>
                  <a:srgbClr val="FF0000"/>
                </a:highlight>
                <a:latin typeface="+mn-ea"/>
                <a:ea typeface="+mn-ea"/>
                <a:cs typeface="+mn-ea"/>
                <a:sym typeface="+mn-ea"/>
              </a:rPr>
              <a:t>第二十条</a:t>
            </a:r>
            <a:r>
              <a:rPr lang="en-US" sz="1800" b="1">
                <a:solidFill>
                  <a:schemeClr val="bg1"/>
                </a:solidFill>
                <a:highlight>
                  <a:srgbClr val="FF0000"/>
                </a:highlight>
                <a:latin typeface="+mn-ea"/>
                <a:ea typeface="+mn-ea"/>
                <a:cs typeface="+mn-ea"/>
                <a:sym typeface="+mn-ea"/>
              </a:rPr>
              <a:t> </a:t>
            </a:r>
            <a:r>
              <a:rPr lang="zh-CN" altLang="en-US" sz="1800" b="1" dirty="0">
                <a:latin typeface="微软雅黑" panose="020B0503020204020204" pitchFamily="34" charset="-122"/>
                <a:ea typeface="微软雅黑" panose="020B0503020204020204" pitchFamily="34" charset="-122"/>
              </a:rPr>
              <a:t>制</a:t>
            </a:r>
            <a:r>
              <a:rPr lang="zh-CN" altLang="en-US" sz="3000" b="1" dirty="0">
                <a:latin typeface="微软雅黑" panose="020B0503020204020204" pitchFamily="34" charset="-122"/>
                <a:ea typeface="微软雅黑" panose="020B0503020204020204" pitchFamily="34" charset="-122"/>
              </a:rPr>
              <a:t>度</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custDataLst>
              <p:tags r:id="rId2"/>
            </p:custDataLst>
          </p:nvPr>
        </p:nvSpPr>
        <p:spPr>
          <a:xfrm>
            <a:off x="237490" y="-164465"/>
            <a:ext cx="8225790" cy="4253865"/>
          </a:xfrm>
          <a:prstGeom prst="rect">
            <a:avLst/>
          </a:prstGeom>
        </p:spPr>
        <p:txBody>
          <a:bodyPr wrap="square">
            <a:noAutofit/>
            <a:extLst>
              <a:ext uri="{4A0BC546-FE56-4ADE-93B0-CB8AF2F6F144}">
                <wpsdc:textFrameExt xmlns:wpsdc="http://www.wps.cn/officeDocument/2022/drawingmlCustomData" type="text"/>
              </a:ext>
            </a:extLst>
          </a:bodyPr>
          <a:p>
            <a:pPr indent="508000" algn="ctr">
              <a:lnSpc>
                <a:spcPct val="150000"/>
              </a:lnSpc>
              <a:extLst>
                <a:ext uri="{35155182-B16C-46BC-9424-99874614C6A1}">
                  <wpsdc:indentchars xmlns:wpsdc="http://www.wps.cn/officeDocument/2017/drawingmlCustomData" val="200" checksum="282533468"/>
                </a:ext>
              </a:extLst>
            </a:pPr>
            <a:endParaRPr lang="en-US" sz="2000" b="1">
              <a:solidFill>
                <a:schemeClr val="bg1"/>
              </a:solidFill>
              <a:highlight>
                <a:srgbClr val="FF0000"/>
              </a:highlight>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sz="2000">
                <a:solidFill>
                  <a:schemeClr val="tx1"/>
                </a:solidFill>
                <a:latin typeface="+mn-ea"/>
                <a:ea typeface="+mn-ea"/>
                <a:cs typeface="+mn-ea"/>
              </a:rPr>
              <a:t>公司股东应当遵守法律、行政法规和公司章程，依法行使股东权利，不得滥用股东权利损害公司或者其他股东的利益；不得滥用公司法人独立地位和股东有限责任损害公司债权人的利益。</a:t>
            </a:r>
            <a:endParaRPr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sz="2000">
                <a:solidFill>
                  <a:schemeClr val="tx1"/>
                </a:solidFill>
                <a:latin typeface="+mn-ea"/>
                <a:ea typeface="+mn-ea"/>
                <a:cs typeface="+mn-ea"/>
              </a:rPr>
              <a:t>公司股东滥用股东权利给公司或者其他股东造成损失的，应当依法承担赔偿责任。</a:t>
            </a:r>
            <a:endParaRPr sz="2000">
              <a:solidFill>
                <a:schemeClr val="tx1"/>
              </a:solidFill>
              <a:latin typeface="+mn-ea"/>
              <a:ea typeface="+mn-ea"/>
              <a:cs typeface="+mn-ea"/>
            </a:endParaRPr>
          </a:p>
          <a:p>
            <a:pPr indent="457200" algn="l">
              <a:lnSpc>
                <a:spcPct val="150000"/>
              </a:lnSpc>
            </a:pPr>
            <a:r>
              <a:rPr sz="2000">
                <a:solidFill>
                  <a:schemeClr val="tx1"/>
                </a:solidFill>
                <a:latin typeface="+mn-ea"/>
                <a:ea typeface="+mn-ea"/>
                <a:cs typeface="+mn-ea"/>
              </a:rPr>
              <a:t>公司股东滥用公司法人独立地位和股东有限责任，逃避债务，严重损害公司债权人利益的，应当对公司债务承担连带责任。</a:t>
            </a:r>
            <a:endParaRPr sz="2000">
              <a:solidFill>
                <a:schemeClr val="tx1"/>
              </a:solidFill>
              <a:latin typeface="+mn-ea"/>
              <a:ea typeface="+mn-ea"/>
              <a:cs typeface="+mn-ea"/>
            </a:endParaRPr>
          </a:p>
          <a:p>
            <a:pPr indent="457200" algn="ctr">
              <a:lnSpc>
                <a:spcPct val="150000"/>
              </a:lnSpc>
            </a:pPr>
            <a:r>
              <a:rPr lang="zh-CN" altLang="en-US" sz="2000" b="1">
                <a:solidFill>
                  <a:schemeClr val="bg1"/>
                </a:solidFill>
                <a:highlight>
                  <a:srgbClr val="FF0000"/>
                </a:highlight>
                <a:latin typeface="+mn-ea"/>
                <a:ea typeface="+mn-ea"/>
                <a:cs typeface="+mn-ea"/>
                <a:sym typeface="+mn-ea"/>
              </a:rPr>
              <a:t>《</a:t>
            </a:r>
            <a:r>
              <a:rPr lang="en-US" altLang="zh-CN" sz="2000" b="1">
                <a:solidFill>
                  <a:schemeClr val="bg1"/>
                </a:solidFill>
                <a:highlight>
                  <a:srgbClr val="FF0000"/>
                </a:highlight>
                <a:latin typeface="+mn-ea"/>
                <a:ea typeface="+mn-ea"/>
                <a:cs typeface="+mn-ea"/>
                <a:sym typeface="+mn-ea"/>
              </a:rPr>
              <a:t>全国法院民商事审判工作会议纪要》[法〔2019〕254号]</a:t>
            </a:r>
            <a:endParaRPr lang="en-US" altLang="zh-CN" sz="2000" b="1">
              <a:solidFill>
                <a:schemeClr val="bg1"/>
              </a:solidFill>
              <a:highlight>
                <a:srgbClr val="FF0000"/>
              </a:highlight>
              <a:latin typeface="+mn-ea"/>
              <a:ea typeface="+mn-ea"/>
              <a:cs typeface="+mn-ea"/>
              <a:sym typeface="+mn-ea"/>
            </a:endParaRPr>
          </a:p>
          <a:p>
            <a:pPr indent="457200" algn="l">
              <a:lnSpc>
                <a:spcPct val="150000"/>
              </a:lnSpc>
            </a:pPr>
            <a:r>
              <a:rPr sz="2000">
                <a:solidFill>
                  <a:schemeClr val="tx1"/>
                </a:solidFill>
                <a:latin typeface="+mn-ea"/>
                <a:ea typeface="+mn-ea"/>
                <a:cs typeface="+mn-ea"/>
                <a:sym typeface="+mn-ea"/>
              </a:rPr>
              <a:t>10.【人格混同】</a:t>
            </a:r>
            <a:endParaRPr sz="2000">
              <a:solidFill>
                <a:schemeClr val="tx1"/>
              </a:solidFill>
              <a:latin typeface="+mn-ea"/>
              <a:ea typeface="+mn-ea"/>
              <a:cs typeface="+mn-ea"/>
            </a:endParaRPr>
          </a:p>
          <a:p>
            <a:pPr indent="457200" algn="l">
              <a:lnSpc>
                <a:spcPct val="150000"/>
              </a:lnSpc>
            </a:pPr>
            <a:r>
              <a:rPr sz="2000">
                <a:solidFill>
                  <a:schemeClr val="tx1"/>
                </a:solidFill>
                <a:latin typeface="+mn-ea"/>
                <a:ea typeface="+mn-ea"/>
                <a:cs typeface="+mn-ea"/>
                <a:sym typeface="+mn-ea"/>
              </a:rPr>
              <a:t>11.【过度支配与控制】</a:t>
            </a:r>
            <a:endParaRPr sz="2000">
              <a:solidFill>
                <a:schemeClr val="tx1"/>
              </a:solidFill>
              <a:latin typeface="+mn-ea"/>
              <a:ea typeface="+mn-ea"/>
              <a:cs typeface="+mn-ea"/>
            </a:endParaRPr>
          </a:p>
          <a:p>
            <a:pPr indent="457200" algn="l">
              <a:lnSpc>
                <a:spcPct val="150000"/>
              </a:lnSpc>
            </a:pPr>
            <a:r>
              <a:rPr sz="2000">
                <a:solidFill>
                  <a:schemeClr val="tx1"/>
                </a:solidFill>
                <a:latin typeface="+mn-ea"/>
                <a:ea typeface="+mn-ea"/>
                <a:cs typeface="+mn-ea"/>
                <a:sym typeface="+mn-ea"/>
              </a:rPr>
              <a:t>12.【资本显著不足】</a:t>
            </a:r>
            <a:endParaRPr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endParaRPr sz="20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601"/>
          <p:cNvSpPr/>
          <p:nvPr>
            <p:custDataLst>
              <p:tags r:id="rId1"/>
            </p:custDataLst>
          </p:nvPr>
        </p:nvSpPr>
        <p:spPr>
          <a:xfrm flipV="1">
            <a:off x="0" y="-59055"/>
            <a:ext cx="9140825" cy="757238"/>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4" name="Rectangle 603"/>
          <p:cNvSpPr/>
          <p:nvPr>
            <p:custDataLst>
              <p:tags r:id="rId2"/>
            </p:custDataLst>
          </p:nvPr>
        </p:nvSpPr>
        <p:spPr>
          <a:xfrm>
            <a:off x="438150" y="108903"/>
            <a:ext cx="8128000" cy="450215"/>
          </a:xfrm>
          <a:prstGeom prst="rect">
            <a:avLst/>
          </a:prstGeom>
          <a:noFill/>
          <a:ln w="9525">
            <a:noFill/>
          </a:ln>
        </p:spPr>
        <p:txBody>
          <a:bodyPr anchor="t" anchorCtr="0">
            <a:spAutoFit/>
          </a:bodyPr>
          <a:p>
            <a:pPr eaLnBrk="0" hangingPunct="0">
              <a:lnSpc>
                <a:spcPts val="2800"/>
              </a:lnSpc>
              <a:spcBef>
                <a:spcPct val="20000"/>
              </a:spcBef>
            </a:pPr>
            <a:r>
              <a:rPr lang="zh-CN" altLang="en-US" sz="3000" b="1" dirty="0">
                <a:solidFill>
                  <a:schemeClr val="bg1"/>
                </a:solidFill>
                <a:latin typeface="微软雅黑" panose="020B0503020204020204" pitchFamily="34" charset="-122"/>
                <a:ea typeface="微软雅黑" panose="020B0503020204020204" pitchFamily="34" charset="-122"/>
                <a:sym typeface="+mn-ea"/>
              </a:rPr>
              <a:t>当前金融民商事审判呈现出三大显著特征</a:t>
            </a:r>
            <a:endParaRPr lang="zh-CN" altLang="en-US" sz="3000" b="1" dirty="0">
              <a:latin typeface="微软雅黑" panose="020B0503020204020204" pitchFamily="34" charset="-122"/>
              <a:ea typeface="微软雅黑" panose="020B0503020204020204" pitchFamily="34" charset="-122"/>
            </a:endParaRPr>
          </a:p>
        </p:txBody>
      </p:sp>
      <p:graphicFrame>
        <p:nvGraphicFramePr>
          <p:cNvPr id="7" name="图示 6"/>
          <p:cNvGraphicFramePr/>
          <p:nvPr>
            <p:custDataLst>
              <p:tags r:id="rId3"/>
            </p:custDataLst>
          </p:nvPr>
        </p:nvGraphicFramePr>
        <p:xfrm>
          <a:off x="107315" y="984885"/>
          <a:ext cx="8811260" cy="44818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文本框 5"/>
          <p:cNvSpPr txBox="1"/>
          <p:nvPr/>
        </p:nvSpPr>
        <p:spPr>
          <a:xfrm>
            <a:off x="-3267710" y="3632200"/>
            <a:ext cx="3048000" cy="368300"/>
          </a:xfrm>
          <a:prstGeom prst="rect">
            <a:avLst/>
          </a:prstGeom>
          <a:noFill/>
        </p:spPr>
        <p:txBody>
          <a:bodyPr wrap="square" rtlCol="0">
            <a:spAutoFit/>
          </a:bodyPr>
          <a:p>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圆角矩形 2"/>
          <p:cNvSpPr/>
          <p:nvPr>
            <p:custDataLst>
              <p:tags r:id="rId1"/>
            </p:custDataLst>
          </p:nvPr>
        </p:nvSpPr>
        <p:spPr>
          <a:xfrm>
            <a:off x="265430" y="770255"/>
            <a:ext cx="8699500"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6" name="圆角矩形 5"/>
          <p:cNvSpPr/>
          <p:nvPr>
            <p:custDataLst>
              <p:tags r:id="rId2"/>
            </p:custDataLst>
          </p:nvPr>
        </p:nvSpPr>
        <p:spPr>
          <a:xfrm>
            <a:off x="138430" y="643255"/>
            <a:ext cx="8699500"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 name="文本框 1"/>
          <p:cNvSpPr txBox="1"/>
          <p:nvPr/>
        </p:nvSpPr>
        <p:spPr>
          <a:xfrm>
            <a:off x="683260" y="769620"/>
            <a:ext cx="7712710" cy="4246245"/>
          </a:xfrm>
          <a:prstGeom prst="rect">
            <a:avLst/>
          </a:prstGeom>
          <a:noFill/>
        </p:spPr>
        <p:txBody>
          <a:bodyPr wrap="square" rtlCol="0" anchor="t">
            <a:spAutoFit/>
          </a:bodyPr>
          <a:p>
            <a:r>
              <a:rPr lang="zh-CN" altLang="en-US">
                <a:solidFill>
                  <a:schemeClr val="bg1"/>
                </a:solidFill>
                <a:highlight>
                  <a:srgbClr val="FF0000"/>
                </a:highlight>
              </a:rPr>
              <a:t>10. 【人格混同】</a:t>
            </a:r>
            <a:r>
              <a:rPr lang="zh-CN" altLang="en-US">
                <a:solidFill>
                  <a:schemeClr val="tx1"/>
                </a:solidFill>
              </a:rPr>
              <a:t>认定公司人格与股东人格是否存在混同，最根本的判断标准是公司是否具有独立意思和独立财产，最主要的表现是公司的财产与股东的财产是否混同且无法区分。在认定是否构成人格混同时，应当综合考虑以下因素：</a:t>
            </a:r>
            <a:endParaRPr lang="zh-CN" altLang="en-US">
              <a:solidFill>
                <a:schemeClr val="tx1"/>
              </a:solidFill>
            </a:endParaRPr>
          </a:p>
          <a:p>
            <a:r>
              <a:rPr lang="zh-CN" altLang="en-US">
                <a:solidFill>
                  <a:schemeClr val="tx1"/>
                </a:solidFill>
              </a:rPr>
              <a:t>（1）股东无偿使用公司资金或者财产，不作财务记载的；</a:t>
            </a:r>
            <a:endParaRPr lang="zh-CN" altLang="en-US">
              <a:solidFill>
                <a:schemeClr val="tx1"/>
              </a:solidFill>
            </a:endParaRPr>
          </a:p>
          <a:p>
            <a:r>
              <a:rPr lang="zh-CN" altLang="en-US">
                <a:solidFill>
                  <a:schemeClr val="tx1"/>
                </a:solidFill>
              </a:rPr>
              <a:t>（2）股东用公司的资金偿还股东的债务，或者将公司的资金供关联公司无偿使用，不作财务记载的；</a:t>
            </a:r>
            <a:endParaRPr lang="zh-CN" altLang="en-US">
              <a:solidFill>
                <a:schemeClr val="tx1"/>
              </a:solidFill>
            </a:endParaRPr>
          </a:p>
          <a:p>
            <a:r>
              <a:rPr lang="zh-CN" altLang="en-US">
                <a:solidFill>
                  <a:schemeClr val="tx1"/>
                </a:solidFill>
              </a:rPr>
              <a:t>（3）公司账簿与股东账簿不分，致使公司财产与股东财产无法区分的；</a:t>
            </a:r>
            <a:endParaRPr lang="zh-CN" altLang="en-US">
              <a:solidFill>
                <a:schemeClr val="tx1"/>
              </a:solidFill>
            </a:endParaRPr>
          </a:p>
          <a:p>
            <a:r>
              <a:rPr lang="zh-CN" altLang="en-US">
                <a:solidFill>
                  <a:schemeClr val="tx1"/>
                </a:solidFill>
              </a:rPr>
              <a:t>（4）股东自身收益与公司盈利不加区分，致使双方利益不清的；</a:t>
            </a:r>
            <a:endParaRPr lang="zh-CN" altLang="en-US">
              <a:solidFill>
                <a:schemeClr val="tx1"/>
              </a:solidFill>
            </a:endParaRPr>
          </a:p>
          <a:p>
            <a:r>
              <a:rPr lang="zh-CN" altLang="en-US">
                <a:solidFill>
                  <a:schemeClr val="tx1"/>
                </a:solidFill>
              </a:rPr>
              <a:t>（5）公司的财产记载于股东名下，由股东占有、使用的；</a:t>
            </a:r>
            <a:endParaRPr lang="zh-CN" altLang="en-US">
              <a:solidFill>
                <a:schemeClr val="tx1"/>
              </a:solidFill>
            </a:endParaRPr>
          </a:p>
          <a:p>
            <a:r>
              <a:rPr lang="zh-CN" altLang="en-US">
                <a:solidFill>
                  <a:schemeClr val="tx1"/>
                </a:solidFill>
              </a:rPr>
              <a:t>（6）人格混同的其他情形。</a:t>
            </a:r>
            <a:endParaRPr lang="zh-CN" altLang="en-US">
              <a:solidFill>
                <a:schemeClr val="tx1"/>
              </a:solidFill>
            </a:endParaRPr>
          </a:p>
          <a:p>
            <a:r>
              <a:rPr lang="zh-CN" altLang="en-US">
                <a:solidFill>
                  <a:schemeClr val="tx1"/>
                </a:solidFill>
              </a:rPr>
              <a:t>在出现人格混同的情况下，往往同时出现以下混同：公司业务和股东业务混同；公司员工与股东员工混同，特别是财务人员混同；公司住所与股东住所混同。人民法院在审理案件时，关键要审查是否构成人格混同，而不要求同时具备其他方面的混同，其他方面的混同往往只是人格混同的补强。</a:t>
            </a:r>
            <a:endParaRPr lang="zh-CN" altLang="en-US">
              <a:solidFill>
                <a:schemeClr val="tx1"/>
              </a:solidFill>
            </a:endParaRPr>
          </a:p>
        </p:txBody>
      </p:sp>
      <p:sp>
        <p:nvSpPr>
          <p:cNvPr id="27653" name="Rectangle 15"/>
          <p:cNvSpPr>
            <a:spLocks noChangeArrowheads="1"/>
          </p:cNvSpPr>
          <p:nvPr>
            <p:custDataLst>
              <p:tags r:id="rId3"/>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圆角矩形 5"/>
          <p:cNvSpPr/>
          <p:nvPr>
            <p:custDataLst>
              <p:tags r:id="rId1"/>
            </p:custDataLst>
          </p:nvPr>
        </p:nvSpPr>
        <p:spPr>
          <a:xfrm>
            <a:off x="138430" y="274320"/>
            <a:ext cx="8699500" cy="509397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 name="文本框 1"/>
          <p:cNvSpPr txBox="1"/>
          <p:nvPr/>
        </p:nvSpPr>
        <p:spPr>
          <a:xfrm>
            <a:off x="611505" y="409575"/>
            <a:ext cx="7693660" cy="4523105"/>
          </a:xfrm>
          <a:prstGeom prst="rect">
            <a:avLst/>
          </a:prstGeom>
          <a:noFill/>
        </p:spPr>
        <p:txBody>
          <a:bodyPr wrap="square" rtlCol="0" anchor="t">
            <a:spAutoFit/>
          </a:bodyPr>
          <a:p>
            <a:r>
              <a:rPr lang="zh-CN" altLang="en-US">
                <a:solidFill>
                  <a:schemeClr val="bg1"/>
                </a:solidFill>
                <a:highlight>
                  <a:srgbClr val="FF0000"/>
                </a:highlight>
              </a:rPr>
              <a:t>11. 【过度支配与控制】</a:t>
            </a:r>
            <a:r>
              <a:rPr lang="zh-CN" altLang="en-US">
                <a:solidFill>
                  <a:schemeClr val="tx1"/>
                </a:solidFill>
              </a:rPr>
              <a:t>公司控制股东对公司过度支配与控制，操纵公司的决策过程，使公司完全丧失独立性，沦为控制股东的工具或躯壳，严重损害公司债权人利益，应当否认公司人格，由滥用控制权的股东对公司债务承担连带责任。实践中常见的情形包括：</a:t>
            </a:r>
            <a:endParaRPr lang="zh-CN" altLang="en-US">
              <a:solidFill>
                <a:schemeClr val="tx1"/>
              </a:solidFill>
            </a:endParaRPr>
          </a:p>
          <a:p>
            <a:r>
              <a:rPr lang="zh-CN" altLang="en-US">
                <a:solidFill>
                  <a:schemeClr val="tx1"/>
                </a:solidFill>
              </a:rPr>
              <a:t>（1）母子公司之间或者子公司之间进行利益输送的；</a:t>
            </a:r>
            <a:endParaRPr lang="zh-CN" altLang="en-US">
              <a:solidFill>
                <a:schemeClr val="tx1"/>
              </a:solidFill>
            </a:endParaRPr>
          </a:p>
          <a:p>
            <a:r>
              <a:rPr lang="zh-CN" altLang="en-US">
                <a:solidFill>
                  <a:schemeClr val="tx1"/>
                </a:solidFill>
              </a:rPr>
              <a:t>（2）母子公司或者子公司之间进行交易，收益归一方，损失却由另一方承担的；</a:t>
            </a:r>
            <a:endParaRPr lang="zh-CN" altLang="en-US">
              <a:solidFill>
                <a:schemeClr val="tx1"/>
              </a:solidFill>
            </a:endParaRPr>
          </a:p>
          <a:p>
            <a:r>
              <a:rPr lang="zh-CN" altLang="en-US">
                <a:solidFill>
                  <a:schemeClr val="tx1"/>
                </a:solidFill>
              </a:rPr>
              <a:t>（3）先从原公司抽走资金，然后再成立经营目的相同或者类似的公司，逃避原公司债务的；</a:t>
            </a:r>
            <a:endParaRPr lang="zh-CN" altLang="en-US">
              <a:solidFill>
                <a:schemeClr val="tx1"/>
              </a:solidFill>
            </a:endParaRPr>
          </a:p>
          <a:p>
            <a:r>
              <a:rPr lang="zh-CN" altLang="en-US">
                <a:solidFill>
                  <a:schemeClr val="tx1"/>
                </a:solidFill>
              </a:rPr>
              <a:t>（4）先解散公司，再以原公司场所、设备、人员及相同或者相似的经营目的另设公司，逃避原公司债务的；</a:t>
            </a:r>
            <a:endParaRPr lang="zh-CN" altLang="en-US">
              <a:solidFill>
                <a:schemeClr val="tx1"/>
              </a:solidFill>
            </a:endParaRPr>
          </a:p>
          <a:p>
            <a:r>
              <a:rPr lang="zh-CN" altLang="en-US">
                <a:solidFill>
                  <a:schemeClr val="tx1"/>
                </a:solidFill>
              </a:rPr>
              <a:t>（5）过度支配与控制的其他情形。</a:t>
            </a:r>
            <a:endParaRPr lang="zh-CN" altLang="en-US">
              <a:solidFill>
                <a:schemeClr val="tx1"/>
              </a:solidFill>
            </a:endParaRPr>
          </a:p>
          <a:p>
            <a:r>
              <a:rPr lang="zh-CN" altLang="en-US">
                <a:solidFill>
                  <a:schemeClr val="tx1"/>
                </a:solidFill>
              </a:rPr>
              <a:t>控制股东或实际控制人控制多个子公司或者关联公司，滥用控制权使多个子公司或者关联公司财产边界不清、财务混同，利益相互输送，丧失人格独立性，沦为控制股东逃避债务、非法经营，甚至违法犯罪工具的，可以综合案件事实，否认子公司或者关联公司法人人格，判令承担连带责任。</a:t>
            </a:r>
            <a:endParaRPr lang="zh-CN" altLang="en-US">
              <a:solidFill>
                <a:schemeClr val="tx1"/>
              </a:solidFill>
            </a:endParaRPr>
          </a:p>
        </p:txBody>
      </p:sp>
      <p:sp>
        <p:nvSpPr>
          <p:cNvPr id="27653" name="Rectangle 15"/>
          <p:cNvSpPr>
            <a:spLocks noChangeArrowheads="1"/>
          </p:cNvSpPr>
          <p:nvPr>
            <p:custDataLst>
              <p:tags r:id="rId2"/>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圆角矩形 5"/>
          <p:cNvSpPr/>
          <p:nvPr>
            <p:custDataLst>
              <p:tags r:id="rId1"/>
            </p:custDataLst>
          </p:nvPr>
        </p:nvSpPr>
        <p:spPr>
          <a:xfrm>
            <a:off x="512445" y="643255"/>
            <a:ext cx="8113395"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 name="文本框 1"/>
          <p:cNvSpPr txBox="1"/>
          <p:nvPr/>
        </p:nvSpPr>
        <p:spPr>
          <a:xfrm>
            <a:off x="1057275" y="1288415"/>
            <a:ext cx="7105015" cy="3001645"/>
          </a:xfrm>
          <a:prstGeom prst="rect">
            <a:avLst/>
          </a:prstGeom>
          <a:noFill/>
        </p:spPr>
        <p:txBody>
          <a:bodyPr wrap="square" rtlCol="0" anchor="t">
            <a:noAutofit/>
          </a:bodyPr>
          <a:p>
            <a:pPr>
              <a:lnSpc>
                <a:spcPct val="150000"/>
              </a:lnSpc>
            </a:pPr>
            <a:r>
              <a:rPr lang="zh-CN" altLang="en-US">
                <a:solidFill>
                  <a:schemeClr val="bg1"/>
                </a:solidFill>
                <a:highlight>
                  <a:srgbClr val="FF0000"/>
                </a:highlight>
              </a:rPr>
              <a:t>12. 【资本显著不足】</a:t>
            </a:r>
            <a:r>
              <a:rPr lang="zh-CN" altLang="en-US">
                <a:solidFill>
                  <a:schemeClr val="tx1"/>
                </a:solidFill>
              </a:rPr>
              <a:t>资本显著不足指的是，公司设立后在经营过程中，股东实际投入公司的资本数额与公司经营所隐含的风险相比明显不匹配。股东利用较少资本从事力所不及的经营，表明其没有从事公司经营的诚意，实质是恶意利用公司独立人格和股东有限责任把投资风险转嫁给债权人。由于资本显著不足的判断标准有很大的模糊性，特别是要与公司采取“以小博大”的正常经营方式相区分，因此在适用时要十分谨慎，应当与其他因素结合起来综合判断。</a:t>
            </a:r>
            <a:endParaRPr lang="zh-CN" altLang="en-US">
              <a:solidFill>
                <a:schemeClr val="tx1"/>
              </a:solidFill>
            </a:endParaRPr>
          </a:p>
        </p:txBody>
      </p:sp>
      <p:sp>
        <p:nvSpPr>
          <p:cNvPr id="27653" name="Rectangle 15"/>
          <p:cNvSpPr>
            <a:spLocks noChangeArrowheads="1"/>
          </p:cNvSpPr>
          <p:nvPr>
            <p:custDataLst>
              <p:tags r:id="rId2"/>
            </p:custDataLst>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48260" y="1409700"/>
            <a:ext cx="8918575" cy="395859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4" name="Rectangle 601"/>
          <p:cNvSpPr/>
          <p:nvPr/>
        </p:nvSpPr>
        <p:spPr>
          <a:xfrm flipV="1">
            <a:off x="0" y="-22860"/>
            <a:ext cx="9140825" cy="757238"/>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28675" name="Rectangle 603"/>
          <p:cNvSpPr/>
          <p:nvPr/>
        </p:nvSpPr>
        <p:spPr>
          <a:xfrm>
            <a:off x="1979930" y="193040"/>
            <a:ext cx="5017135"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三、</a:t>
            </a:r>
            <a:r>
              <a:rPr lang="zh-CN" altLang="en-US" sz="3000" b="1" dirty="0">
                <a:latin typeface="微软雅黑" panose="020B0503020204020204" pitchFamily="34" charset="-122"/>
                <a:ea typeface="微软雅黑" panose="020B0503020204020204" pitchFamily="34" charset="-122"/>
              </a:rPr>
              <a:t>用好破产法的相关制度</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custDataLst>
              <p:tags r:id="rId2"/>
            </p:custDataLst>
          </p:nvPr>
        </p:nvSpPr>
        <p:spPr>
          <a:xfrm>
            <a:off x="193675" y="768985"/>
            <a:ext cx="8848725" cy="4519295"/>
          </a:xfrm>
          <a:prstGeom prst="rect">
            <a:avLst/>
          </a:prstGeom>
        </p:spPr>
        <p:txBody>
          <a:bodyPr wrap="square">
            <a:noAutofit/>
            <a:extLst>
              <a:ext uri="{4A0BC546-FE56-4ADE-93B0-CB8AF2F6F144}">
                <wpsdc:textFrameExt xmlns:wpsdc="http://www.wps.cn/officeDocument/2022/drawingmlCustomData" type="text"/>
              </a:ext>
            </a:extLst>
          </a:bodyPr>
          <a:p>
            <a:pPr indent="508000" algn="l">
              <a:lnSpc>
                <a:spcPct val="150000"/>
              </a:lnSpc>
              <a:extLst>
                <a:ext uri="{35155182-B16C-46BC-9424-99874614C6A1}">
                  <wpsdc:indentchars xmlns:wpsdc="http://www.wps.cn/officeDocument/2017/drawingmlCustomData" val="200" checksum="282533468"/>
                </a:ext>
              </a:extLst>
            </a:pPr>
            <a:r>
              <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（一）破产法上撤销制度和无效制度</a:t>
            </a:r>
            <a:endPar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en-US" altLang="zh-CN"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1.</a:t>
            </a:r>
            <a:r>
              <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撤销制度</a:t>
            </a:r>
            <a:endPar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zh-CN" altLang="en-US" sz="2000" b="1">
                <a:solidFill>
                  <a:schemeClr val="bg1"/>
                </a:solidFill>
                <a:highlight>
                  <a:srgbClr val="FF0000"/>
                </a:highlight>
                <a:latin typeface="+mn-ea"/>
                <a:ea typeface="+mn-ea"/>
                <a:cs typeface="+mn-ea"/>
                <a:sym typeface="+mn-ea"/>
              </a:rPr>
              <a:t>《中华人民共和国企业破产法》</a:t>
            </a:r>
            <a:r>
              <a:rPr lang="en-US" altLang="zh-CN" sz="2000" b="1">
                <a:solidFill>
                  <a:schemeClr val="bg1"/>
                </a:solidFill>
                <a:highlight>
                  <a:srgbClr val="FF0000"/>
                </a:highlight>
                <a:latin typeface="+mn-ea"/>
                <a:ea typeface="+mn-ea"/>
                <a:cs typeface="+mn-ea"/>
              </a:rPr>
              <a:t>第三十一条 </a:t>
            </a:r>
            <a:r>
              <a:rPr lang="en-US" altLang="zh-CN" sz="2000">
                <a:solidFill>
                  <a:schemeClr val="bg1"/>
                </a:solidFill>
                <a:highlight>
                  <a:srgbClr val="FF0000"/>
                </a:highlight>
                <a:latin typeface="+mn-ea"/>
                <a:ea typeface="+mn-ea"/>
                <a:cs typeface="+mn-ea"/>
              </a:rPr>
              <a:t> </a:t>
            </a:r>
            <a:r>
              <a:rPr lang="en-US" altLang="zh-CN" sz="2000">
                <a:solidFill>
                  <a:schemeClr val="tx1"/>
                </a:solidFill>
                <a:latin typeface="+mn-ea"/>
                <a:ea typeface="+mn-ea"/>
                <a:cs typeface="+mn-ea"/>
              </a:rPr>
              <a:t>人民法院</a:t>
            </a:r>
            <a:r>
              <a:rPr lang="en-US" altLang="zh-CN" sz="2000">
                <a:solidFill>
                  <a:schemeClr val="bg1"/>
                </a:solidFill>
                <a:highlight>
                  <a:srgbClr val="FF0000"/>
                </a:highlight>
                <a:latin typeface="+mn-ea"/>
                <a:ea typeface="+mn-ea"/>
                <a:cs typeface="+mn-ea"/>
              </a:rPr>
              <a:t>受理破产申请前一年内</a:t>
            </a:r>
            <a:r>
              <a:rPr lang="en-US" altLang="zh-CN" sz="2000">
                <a:solidFill>
                  <a:schemeClr val="tx1"/>
                </a:solidFill>
                <a:latin typeface="+mn-ea"/>
                <a:ea typeface="+mn-ea"/>
                <a:cs typeface="+mn-ea"/>
              </a:rPr>
              <a:t>，涉及债务人财产的下列行为，管理人有权请求人民法院予以撤销：</a:t>
            </a:r>
            <a:endParaRPr lang="en-US" altLang="zh-CN"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（一）无偿转让财产的；</a:t>
            </a:r>
            <a:endParaRPr lang="en-US" altLang="zh-CN"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（二）以明显不合理的价格进行交易的；</a:t>
            </a:r>
            <a:endParaRPr lang="en-US" altLang="zh-CN"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（三）对没有财产担保的债务提供财产担保的；</a:t>
            </a:r>
            <a:endParaRPr lang="en-US" altLang="zh-CN"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（四）对未到期的债务提前清偿的；</a:t>
            </a:r>
            <a:endParaRPr lang="en-US" altLang="zh-CN" sz="2000">
              <a:solidFill>
                <a:schemeClr val="tx1"/>
              </a:solidFill>
              <a:latin typeface="+mn-ea"/>
              <a:ea typeface="+mn-ea"/>
              <a:cs typeface="+mn-ea"/>
            </a:endParaRPr>
          </a:p>
          <a:p>
            <a:pPr indent="508000" algn="l">
              <a:lnSpc>
                <a:spcPct val="15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（五）放弃债权的。</a:t>
            </a:r>
            <a:endParaRPr lang="en-US" altLang="zh-CN" sz="2000">
              <a:solidFill>
                <a:schemeClr val="tx1"/>
              </a:solidFill>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endParaRPr lang="zh-CN" altLang="en-US" sz="20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351155" y="192405"/>
            <a:ext cx="8113395" cy="517588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1979930" y="193040"/>
            <a:ext cx="5017135"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三、</a:t>
            </a:r>
            <a:r>
              <a:rPr lang="zh-CN" altLang="en-US" sz="3000" b="1" dirty="0">
                <a:latin typeface="微软雅黑" panose="020B0503020204020204" pitchFamily="34" charset="-122"/>
                <a:ea typeface="微软雅黑" panose="020B0503020204020204" pitchFamily="34" charset="-122"/>
              </a:rPr>
              <a:t>用好破产法的相关制度</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custDataLst>
              <p:tags r:id="rId2"/>
            </p:custDataLst>
          </p:nvPr>
        </p:nvSpPr>
        <p:spPr>
          <a:xfrm>
            <a:off x="351155" y="121920"/>
            <a:ext cx="8275320" cy="5146040"/>
          </a:xfrm>
          <a:prstGeom prst="rect">
            <a:avLst/>
          </a:prstGeom>
        </p:spPr>
        <p:txBody>
          <a:bodyPr wrap="square">
            <a:noAutofit/>
            <a:extLst>
              <a:ext uri="{4A0BC546-FE56-4ADE-93B0-CB8AF2F6F144}">
                <wpsdc:textFrameExt xmlns:wpsdc="http://www.wps.cn/officeDocument/2022/drawingmlCustomData" type="text"/>
              </a:ext>
            </a:extLst>
          </a:bodyPr>
          <a:p>
            <a:pPr indent="508000" algn="l">
              <a:lnSpc>
                <a:spcPct val="140000"/>
              </a:lnSpc>
              <a:extLst>
                <a:ext uri="{35155182-B16C-46BC-9424-99874614C6A1}">
                  <wpsdc:indentchars xmlns:wpsdc="http://www.wps.cn/officeDocument/2017/drawingmlCustomData" val="200" checksum="282533468"/>
                </a:ext>
              </a:extLst>
            </a:pPr>
            <a:r>
              <a:rPr lang="zh-CN" altLang="en-US" sz="2000" b="1">
                <a:solidFill>
                  <a:schemeClr val="bg1"/>
                </a:solidFill>
                <a:highlight>
                  <a:srgbClr val="FF0000"/>
                </a:highlight>
                <a:latin typeface="+mn-ea"/>
                <a:ea typeface="+mn-ea"/>
                <a:cs typeface="+mn-ea"/>
              </a:rPr>
              <a:t>第三十二条 </a:t>
            </a:r>
            <a:r>
              <a:rPr lang="en-US" altLang="zh-CN" sz="2000">
                <a:solidFill>
                  <a:schemeClr val="bg1"/>
                </a:solidFill>
                <a:highlight>
                  <a:srgbClr val="FF0000"/>
                </a:highlight>
                <a:latin typeface="+mn-ea"/>
                <a:ea typeface="+mn-ea"/>
                <a:cs typeface="+mn-ea"/>
              </a:rPr>
              <a:t> </a:t>
            </a:r>
            <a:r>
              <a:rPr lang="en-US" altLang="zh-CN" sz="2000">
                <a:solidFill>
                  <a:schemeClr val="tx1"/>
                </a:solidFill>
                <a:latin typeface="+mn-ea"/>
                <a:ea typeface="+mn-ea"/>
                <a:cs typeface="+mn-ea"/>
              </a:rPr>
              <a:t>人民法院受理破产申请前六个月内，债务人有本法第二条第一款规定的情形，仍对个别债权人进行清偿的，管理人有权请求人民法院予以撤销。但是，个别清偿使债务人财产受益的除外</a:t>
            </a:r>
            <a:r>
              <a:rPr lang="zh-CN" altLang="en-US" sz="2000">
                <a:solidFill>
                  <a:schemeClr val="tx1"/>
                </a:solidFill>
                <a:latin typeface="+mn-ea"/>
                <a:ea typeface="+mn-ea"/>
                <a:cs typeface="+mn-ea"/>
              </a:rPr>
              <a:t>。</a:t>
            </a:r>
            <a:endParaRPr lang="zh-CN" altLang="en-US" sz="2000">
              <a:solidFill>
                <a:schemeClr val="tx1"/>
              </a:solidFill>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r>
              <a:rPr lang="en-US" altLang="zh-CN"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2.</a:t>
            </a:r>
            <a:r>
              <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无效制度</a:t>
            </a:r>
            <a:endParaRPr lang="zh-CN" altLang="en-US" sz="2000">
              <a:solidFill>
                <a:schemeClr val="bg1"/>
              </a:solidFill>
              <a:highlight>
                <a:srgbClr val="FF0000"/>
              </a:highlight>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r>
              <a:rPr lang="zh-CN" altLang="en-US" sz="2000" b="1">
                <a:solidFill>
                  <a:schemeClr val="bg1"/>
                </a:solidFill>
                <a:highlight>
                  <a:srgbClr val="FF0000"/>
                </a:highlight>
                <a:latin typeface="+mn-ea"/>
                <a:ea typeface="+mn-ea"/>
                <a:cs typeface="+mn-ea"/>
                <a:sym typeface="+mn-ea"/>
              </a:rPr>
              <a:t>《中华人民共和国企业破产法》</a:t>
            </a:r>
            <a:r>
              <a:rPr lang="zh-CN" altLang="en-US" sz="2000" b="1">
                <a:solidFill>
                  <a:schemeClr val="bg1"/>
                </a:solidFill>
                <a:highlight>
                  <a:srgbClr val="FF0000"/>
                </a:highlight>
                <a:latin typeface="+mn-ea"/>
                <a:ea typeface="+mn-ea"/>
                <a:cs typeface="+mn-ea"/>
              </a:rPr>
              <a:t>第三十三条</a:t>
            </a:r>
            <a:r>
              <a:rPr lang="en-US" altLang="zh-CN" sz="2000">
                <a:solidFill>
                  <a:schemeClr val="tx1"/>
                </a:solidFill>
                <a:latin typeface="+mn-ea"/>
                <a:ea typeface="+mn-ea"/>
                <a:cs typeface="+mn-ea"/>
              </a:rPr>
              <a:t>  涉及债务人财产的下列行为无效：</a:t>
            </a:r>
            <a:endParaRPr lang="en-US" altLang="zh-CN" sz="2000">
              <a:solidFill>
                <a:schemeClr val="tx1"/>
              </a:solidFill>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（一）为逃避债务而隐匿、转移财产的；</a:t>
            </a:r>
            <a:endParaRPr lang="en-US" altLang="zh-CN" sz="2000">
              <a:solidFill>
                <a:schemeClr val="tx1"/>
              </a:solidFill>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（二）虚构债务或者承认不真实的债务的。</a:t>
            </a:r>
            <a:endParaRPr lang="en-US" altLang="zh-CN" sz="2000">
              <a:solidFill>
                <a:schemeClr val="tx1"/>
              </a:solidFill>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r>
              <a:rPr lang="en-US" altLang="zh-CN"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3.撤销或无效后的后果</a:t>
            </a:r>
            <a:endParaRPr lang="en-US" altLang="zh-CN"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r>
              <a:rPr lang="zh-CN" altLang="en-US" sz="2000" b="1">
                <a:solidFill>
                  <a:schemeClr val="bg1"/>
                </a:solidFill>
                <a:highlight>
                  <a:srgbClr val="FF0000"/>
                </a:highlight>
                <a:latin typeface="+mn-ea"/>
                <a:ea typeface="+mn-ea"/>
                <a:cs typeface="+mn-ea"/>
                <a:sym typeface="+mn-ea"/>
              </a:rPr>
              <a:t>《中华人民共和国企业破产法》</a:t>
            </a:r>
            <a:r>
              <a:rPr lang="zh-CN" altLang="en-US" sz="2000" b="1">
                <a:solidFill>
                  <a:schemeClr val="bg1"/>
                </a:solidFill>
                <a:highlight>
                  <a:srgbClr val="FF0000"/>
                </a:highlight>
                <a:latin typeface="+mn-ea"/>
                <a:ea typeface="+mn-ea"/>
                <a:cs typeface="+mn-ea"/>
              </a:rPr>
              <a:t>第三十四条</a:t>
            </a:r>
            <a:r>
              <a:rPr lang="en-US" altLang="zh-CN" sz="2000">
                <a:solidFill>
                  <a:schemeClr val="bg1"/>
                </a:solidFill>
                <a:highlight>
                  <a:srgbClr val="FF0000"/>
                </a:highlight>
                <a:latin typeface="+mn-ea"/>
                <a:ea typeface="+mn-ea"/>
                <a:cs typeface="+mn-ea"/>
              </a:rPr>
              <a:t>  </a:t>
            </a:r>
            <a:r>
              <a:rPr lang="en-US" altLang="zh-CN" sz="2000">
                <a:solidFill>
                  <a:schemeClr val="tx1"/>
                </a:solidFill>
                <a:latin typeface="+mn-ea"/>
                <a:ea typeface="+mn-ea"/>
                <a:cs typeface="+mn-ea"/>
              </a:rPr>
              <a:t>因本法第三十一条、第三十二条或者第三十三条规定的行为而取得的债务人的财产，管理人有权追回。</a:t>
            </a:r>
            <a:endParaRPr lang="en-US" altLang="zh-CN" sz="2000">
              <a:solidFill>
                <a:schemeClr val="tx1"/>
              </a:solidFill>
              <a:latin typeface="+mn-ea"/>
              <a:ea typeface="+mn-ea"/>
              <a:cs typeface="+mn-ea"/>
            </a:endParaRPr>
          </a:p>
          <a:p>
            <a:pPr indent="508000" algn="l">
              <a:lnSpc>
                <a:spcPct val="140000"/>
              </a:lnSpc>
              <a:extLst>
                <a:ext uri="{35155182-B16C-46BC-9424-99874614C6A1}">
                  <wpsdc:indentchars xmlns:wpsdc="http://www.wps.cn/officeDocument/2017/drawingmlCustomData" val="200" checksum="282533468"/>
                </a:ext>
              </a:extLst>
            </a:pPr>
            <a:endParaRPr lang="zh-CN" altLang="en-US" sz="20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34950" y="553085"/>
            <a:ext cx="8636635" cy="472503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1979930" y="193040"/>
            <a:ext cx="5017135"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三、</a:t>
            </a:r>
            <a:r>
              <a:rPr lang="zh-CN" altLang="en-US" sz="3000" b="1" dirty="0">
                <a:latin typeface="微软雅黑" panose="020B0503020204020204" pitchFamily="34" charset="-122"/>
                <a:ea typeface="微软雅黑" panose="020B0503020204020204" pitchFamily="34" charset="-122"/>
              </a:rPr>
              <a:t>用好破产法的相关制度</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custDataLst>
              <p:tags r:id="rId2"/>
            </p:custDataLst>
          </p:nvPr>
        </p:nvSpPr>
        <p:spPr>
          <a:xfrm>
            <a:off x="234950" y="121285"/>
            <a:ext cx="8634095" cy="5087620"/>
          </a:xfrm>
          <a:prstGeom prst="rect">
            <a:avLst/>
          </a:prstGeom>
        </p:spPr>
        <p:txBody>
          <a:bodyPr wrap="square">
            <a:noAutofit/>
            <a:extLst>
              <a:ext uri="{4A0BC546-FE56-4ADE-93B0-CB8AF2F6F144}">
                <wpsdc:textFrameExt xmlns:wpsdc="http://www.wps.cn/officeDocument/2022/drawingmlCustomData" type="text"/>
              </a:ext>
            </a:extLst>
          </a:bodyPr>
          <a:p>
            <a:pPr indent="508000" algn="l">
              <a:lnSpc>
                <a:spcPct val="150000"/>
              </a:lnSpc>
              <a:extLst>
                <a:ext uri="{35155182-B16C-46BC-9424-99874614C6A1}">
                  <wpsdc:indentchars xmlns:wpsdc="http://www.wps.cn/officeDocument/2017/drawingmlCustomData" val="200" checksum="282533468"/>
                </a:ext>
              </a:extLst>
            </a:pPr>
            <a:r>
              <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a:t>
            </a:r>
            <a:r>
              <a:rPr lang="zh-CN"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二</a:t>
            </a:r>
            <a:r>
              <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）规范破产案件的受理和审理</a:t>
            </a:r>
            <a:endPar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案件受理阶段要依法严格审查破产申请</a:t>
            </a:r>
            <a:r>
              <a:rPr lang="zh-CN" altLang="en-US" sz="2000">
                <a:solidFill>
                  <a:schemeClr val="tx1"/>
                </a:solidFill>
                <a:latin typeface="+mn-ea"/>
                <a:ea typeface="+mn-ea"/>
                <a:cs typeface="+mn-ea"/>
              </a:rPr>
              <a:t>。</a:t>
            </a:r>
            <a:endParaRPr lang="zh-CN" altLang="en-US" sz="2000">
              <a:solidFill>
                <a:schemeClr val="tx1"/>
              </a:solidFill>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（三）要加大对相关主体的责任追究</a:t>
            </a:r>
            <a:endParaRPr lang="zh-CN" altLang="en-US" sz="20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508000" algn="ctr">
              <a:lnSpc>
                <a:spcPct val="150000"/>
              </a:lnSpc>
              <a:buClrTx/>
              <a:buSzTx/>
              <a:buFontTx/>
              <a:extLst>
                <a:ext uri="{35155182-B16C-46BC-9424-99874614C6A1}">
                  <wpsdc:indentchars xmlns:wpsdc="http://www.wps.cn/officeDocument/2017/drawingmlCustomData" val="200" checksum="282533468"/>
                </a:ext>
              </a:extLst>
            </a:pPr>
            <a:r>
              <a:rPr lang="zh-CN" altLang="en-US" sz="2000" b="1">
                <a:solidFill>
                  <a:schemeClr val="bg1"/>
                </a:solidFill>
                <a:highlight>
                  <a:srgbClr val="FF0000"/>
                </a:highlight>
                <a:latin typeface="+mn-ea"/>
                <a:ea typeface="+mn-ea"/>
                <a:cs typeface="+mn-ea"/>
                <a:sym typeface="+mn-ea"/>
              </a:rPr>
              <a:t>《中华人民共和国企业破产法》</a:t>
            </a:r>
            <a:endParaRPr lang="en-US" altLang="zh-CN" sz="2000" b="1">
              <a:solidFill>
                <a:schemeClr val="bg1"/>
              </a:solidFill>
              <a:highlight>
                <a:srgbClr val="FF0000"/>
              </a:highlight>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en-US" altLang="zh-CN" sz="2000" b="1">
                <a:solidFill>
                  <a:schemeClr val="bg1"/>
                </a:solidFill>
                <a:highlight>
                  <a:srgbClr val="FF0000"/>
                </a:highlight>
                <a:latin typeface="+mn-ea"/>
                <a:ea typeface="+mn-ea"/>
                <a:cs typeface="+mn-ea"/>
              </a:rPr>
              <a:t>第一百二十五条</a:t>
            </a:r>
            <a:r>
              <a:rPr lang="en-US" altLang="zh-CN" sz="2000">
                <a:solidFill>
                  <a:schemeClr val="bg1"/>
                </a:solidFill>
                <a:highlight>
                  <a:srgbClr val="FF0000"/>
                </a:highlight>
                <a:latin typeface="+mn-ea"/>
                <a:ea typeface="+mn-ea"/>
                <a:cs typeface="+mn-ea"/>
              </a:rPr>
              <a:t> </a:t>
            </a:r>
            <a:r>
              <a:rPr lang="en-US" altLang="zh-CN" sz="2000">
                <a:solidFill>
                  <a:schemeClr val="tx1"/>
                </a:solidFill>
                <a:latin typeface="+mn-ea"/>
                <a:ea typeface="+mn-ea"/>
                <a:cs typeface="+mn-ea"/>
              </a:rPr>
              <a:t> 企业董事、监事或者高级管理人员违反忠实义务、勤勉义务，致使所在企业破产的，依法承担民事责任。</a:t>
            </a:r>
            <a:endParaRPr lang="en-US" altLang="zh-CN" sz="2000">
              <a:solidFill>
                <a:schemeClr val="tx1"/>
              </a:solidFill>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en-US" altLang="zh-CN" sz="2000">
                <a:solidFill>
                  <a:schemeClr val="tx1"/>
                </a:solidFill>
                <a:latin typeface="+mn-ea"/>
                <a:ea typeface="+mn-ea"/>
                <a:cs typeface="+mn-ea"/>
              </a:rPr>
              <a:t>有前款规定情形的人员，自破产程序终结之日起三年内不得担任任何企业的董事、监事、高级管理人员。</a:t>
            </a:r>
            <a:endParaRPr lang="en-US" altLang="zh-CN" sz="2000">
              <a:solidFill>
                <a:schemeClr val="tx1"/>
              </a:solidFill>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zh-CN" altLang="en-US" sz="2000" b="1">
                <a:solidFill>
                  <a:schemeClr val="bg1"/>
                </a:solidFill>
                <a:highlight>
                  <a:srgbClr val="FF0000"/>
                </a:highlight>
                <a:latin typeface="+mn-ea"/>
                <a:ea typeface="+mn-ea"/>
                <a:cs typeface="+mn-ea"/>
              </a:rPr>
              <a:t>第一百二十八条</a:t>
            </a:r>
            <a:r>
              <a:rPr lang="en-US" altLang="zh-CN" sz="2000">
                <a:solidFill>
                  <a:schemeClr val="bg1"/>
                </a:solidFill>
                <a:highlight>
                  <a:srgbClr val="FF0000"/>
                </a:highlight>
                <a:latin typeface="+mn-ea"/>
                <a:ea typeface="+mn-ea"/>
                <a:cs typeface="+mn-ea"/>
              </a:rPr>
              <a:t>  </a:t>
            </a:r>
            <a:r>
              <a:rPr lang="en-US" altLang="zh-CN" sz="2000">
                <a:solidFill>
                  <a:schemeClr val="tx1"/>
                </a:solidFill>
                <a:latin typeface="+mn-ea"/>
                <a:ea typeface="+mn-ea"/>
                <a:cs typeface="+mn-ea"/>
              </a:rPr>
              <a:t>债务人有本法第三十一条、第三十二条、第三十三条规定的行为，损害债权人利益的，债务人的法定代表人和其他直接责任人员依法承担赔偿责任。</a:t>
            </a:r>
            <a:endParaRPr lang="en-US" altLang="zh-CN" sz="2000">
              <a:solidFill>
                <a:schemeClr val="tx1"/>
              </a:solidFill>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endParaRPr lang="en-US" altLang="zh-CN" sz="20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图片 3073" descr="图片2"/>
          <p:cNvPicPr>
            <a:picLocks noChangeAspect="1"/>
          </p:cNvPicPr>
          <p:nvPr/>
        </p:nvPicPr>
        <p:blipFill>
          <a:blip r:embed="rId1"/>
          <a:stretch>
            <a:fillRect/>
          </a:stretch>
        </p:blipFill>
        <p:spPr>
          <a:xfrm>
            <a:off x="0" y="-22225"/>
            <a:ext cx="9162415" cy="5720080"/>
          </a:xfrm>
          <a:prstGeom prst="rect">
            <a:avLst/>
          </a:prstGeom>
          <a:noFill/>
          <a:ln w="9525">
            <a:noFill/>
          </a:ln>
        </p:spPr>
      </p:pic>
      <p:sp>
        <p:nvSpPr>
          <p:cNvPr id="28676" name="矩形 3"/>
          <p:cNvSpPr>
            <a:spLocks noChangeArrowheads="1"/>
          </p:cNvSpPr>
          <p:nvPr/>
        </p:nvSpPr>
        <p:spPr bwMode="auto">
          <a:xfrm>
            <a:off x="2622550" y="2092325"/>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16388" name="文本框 5"/>
          <p:cNvSpPr txBox="1"/>
          <p:nvPr/>
        </p:nvSpPr>
        <p:spPr>
          <a:xfrm>
            <a:off x="3016885" y="2569210"/>
            <a:ext cx="6162040" cy="598805"/>
          </a:xfrm>
          <a:prstGeom prst="rect">
            <a:avLst/>
          </a:prstGeom>
          <a:noFill/>
          <a:ln w="9525">
            <a:noFill/>
          </a:ln>
        </p:spPr>
        <p:txBody>
          <a:bodyPr wrap="square" anchor="t" anchorCtr="0">
            <a:spAutoFit/>
          </a:bodyPr>
          <a:lstStyle/>
          <a:p>
            <a:pPr algn="ctr"/>
            <a:r>
              <a:rPr lang="zh-CN" altLang="en-US" sz="3300" b="1" dirty="0">
                <a:solidFill>
                  <a:schemeClr val="bg1"/>
                </a:solidFill>
                <a:latin typeface="微软雅黑" panose="020B0503020204020204" pitchFamily="34" charset="-122"/>
                <a:ea typeface="微软雅黑" panose="020B0503020204020204" pitchFamily="34" charset="-122"/>
              </a:rPr>
              <a:t>关于金融民刑交叉案件审理问题</a:t>
            </a:r>
            <a:endParaRPr lang="zh-CN" altLang="en-US" sz="3300" b="1" dirty="0">
              <a:solidFill>
                <a:schemeClr val="bg1"/>
              </a:solidFill>
              <a:latin typeface="微软雅黑" panose="020B0503020204020204" pitchFamily="34" charset="-122"/>
              <a:ea typeface="微软雅黑" panose="020B0503020204020204" pitchFamily="34" charset="-122"/>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lvl="0" algn="ctr" fontAlgn="auto">
              <a:buClrTx/>
              <a:buSzTx/>
              <a:buFontTx/>
              <a:defRPr/>
            </a:pPr>
            <a:r>
              <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rPr>
              <a:t>7</a:t>
            </a:r>
            <a:endPar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481965" y="1409700"/>
            <a:ext cx="8190230" cy="372554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4" name="Rectangle 601"/>
          <p:cNvSpPr/>
          <p:nvPr/>
        </p:nvSpPr>
        <p:spPr>
          <a:xfrm flipV="1">
            <a:off x="0" y="-22860"/>
            <a:ext cx="9140825" cy="757238"/>
          </a:xfrm>
          <a:prstGeom prst="rect">
            <a:avLst/>
          </a:prstGeom>
          <a:solidFill>
            <a:srgbClr val="E46813"/>
          </a:solidFill>
          <a:ln w="9525">
            <a:noFill/>
          </a:ln>
        </p:spPr>
        <p:txBody>
          <a:bodyPr anchor="ctr" anchorCtr="0"/>
          <a:lstStyle/>
          <a:p>
            <a:pPr algn="ctr" eaLnBrk="0" hangingPunct="0"/>
            <a:endParaRPr lang="zh-CN" altLang="en-US" dirty="0">
              <a:latin typeface="Calibri" panose="020F0502020204030204" pitchFamily="34" charset="0"/>
              <a:ea typeface="宋体" panose="02010600030101010101" pitchFamily="2" charset="-122"/>
            </a:endParaRPr>
          </a:p>
        </p:txBody>
      </p:sp>
      <p:sp>
        <p:nvSpPr>
          <p:cNvPr id="28675" name="Rectangle 603"/>
          <p:cNvSpPr/>
          <p:nvPr/>
        </p:nvSpPr>
        <p:spPr>
          <a:xfrm>
            <a:off x="827405" y="193040"/>
            <a:ext cx="7650480"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一、</a:t>
            </a:r>
            <a:r>
              <a:rPr lang="zh-CN" altLang="en-US" sz="3000" b="1" dirty="0">
                <a:latin typeface="微软雅黑" panose="020B0503020204020204" pitchFamily="34" charset="-122"/>
                <a:ea typeface="微软雅黑" panose="020B0503020204020204" pitchFamily="34" charset="-122"/>
              </a:rPr>
              <a:t>关于金融民刑交叉案件的程序选择标准</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13" name="文本框 12"/>
          <p:cNvSpPr txBox="1"/>
          <p:nvPr>
            <p:custDataLst>
              <p:tags r:id="rId2"/>
            </p:custDataLst>
          </p:nvPr>
        </p:nvSpPr>
        <p:spPr>
          <a:xfrm>
            <a:off x="899795" y="1704340"/>
            <a:ext cx="7497445" cy="2937510"/>
          </a:xfrm>
          <a:prstGeom prst="rect">
            <a:avLst/>
          </a:prstGeom>
        </p:spPr>
        <p:txBody>
          <a:bodyPr wrap="square">
            <a:noAutofit/>
            <a:extLst>
              <a:ext uri="{4A0BC546-FE56-4ADE-93B0-CB8AF2F6F144}">
                <wpsdc:textFrameExt xmlns:wpsdc="http://www.wps.cn/officeDocument/2022/drawingmlCustomData" type="text"/>
              </a:ext>
            </a:extLst>
          </a:bodyPr>
          <a:p>
            <a:pPr marL="342900" indent="-342900" algn="l">
              <a:lnSpc>
                <a:spcPct val="150000"/>
              </a:lnSpc>
              <a:buClrTx/>
              <a:buSzTx/>
              <a:buFont typeface="Arial" panose="020B0604020202020204" pitchFamily="34" charset="0"/>
              <a:buChar char="•"/>
            </a:pPr>
            <a:r>
              <a:rPr sz="2000" b="1">
                <a:solidFill>
                  <a:srgbClr val="FF0000"/>
                </a:solidFill>
                <a:latin typeface="+mn-ea"/>
                <a:ea typeface="+mn-ea"/>
                <a:cs typeface="+mn-ea"/>
                <a:sym typeface="+mn-ea"/>
              </a:rPr>
              <a:t>刑事程序吸收民事程序</a:t>
            </a:r>
            <a:r>
              <a:rPr lang="zh-CN" sz="2000" b="1">
                <a:solidFill>
                  <a:srgbClr val="FF0000"/>
                </a:solidFill>
                <a:latin typeface="+mn-ea"/>
                <a:ea typeface="+mn-ea"/>
                <a:cs typeface="+mn-ea"/>
                <a:sym typeface="+mn-ea"/>
              </a:rPr>
              <a:t>：</a:t>
            </a:r>
            <a:r>
              <a:rPr sz="2000">
                <a:solidFill>
                  <a:schemeClr val="tx1"/>
                </a:solidFill>
                <a:latin typeface="+mn-ea"/>
                <a:ea typeface="+mn-ea"/>
                <a:cs typeface="+mn-ea"/>
              </a:rPr>
              <a:t>刑事案件与民事案件涉及“同一事实”的，原则上应通过刑事诉讼方式解决；</a:t>
            </a:r>
            <a:endParaRPr sz="2000">
              <a:solidFill>
                <a:schemeClr val="tx1"/>
              </a:solidFill>
              <a:latin typeface="+mn-ea"/>
              <a:ea typeface="+mn-ea"/>
              <a:cs typeface="+mn-ea"/>
            </a:endParaRPr>
          </a:p>
          <a:p>
            <a:pPr marL="342900" indent="-342900" algn="l">
              <a:lnSpc>
                <a:spcPct val="150000"/>
              </a:lnSpc>
              <a:buClrTx/>
              <a:buSzTx/>
              <a:buFont typeface="Arial" panose="020B0604020202020204" pitchFamily="34" charset="0"/>
              <a:buChar char="•"/>
            </a:pPr>
            <a:r>
              <a:rPr sz="2000" b="1">
                <a:solidFill>
                  <a:srgbClr val="FF0000"/>
                </a:solidFill>
                <a:latin typeface="+mn-ea"/>
                <a:ea typeface="+mn-ea"/>
                <a:cs typeface="+mn-ea"/>
                <a:sym typeface="+mn-ea"/>
              </a:rPr>
              <a:t>“刑民并行”：</a:t>
            </a:r>
            <a:r>
              <a:rPr sz="2000">
                <a:solidFill>
                  <a:schemeClr val="tx1"/>
                </a:solidFill>
                <a:latin typeface="+mn-ea"/>
                <a:ea typeface="+mn-ea"/>
                <a:cs typeface="+mn-ea"/>
              </a:rPr>
              <a:t>不属“同一事实”的，刑事和民事案件分别审理；</a:t>
            </a:r>
            <a:endParaRPr sz="2000">
              <a:solidFill>
                <a:schemeClr val="tx1"/>
              </a:solidFill>
              <a:latin typeface="+mn-ea"/>
              <a:ea typeface="+mn-ea"/>
              <a:cs typeface="+mn-ea"/>
            </a:endParaRPr>
          </a:p>
          <a:p>
            <a:pPr marL="342900" indent="-342900" algn="l">
              <a:lnSpc>
                <a:spcPct val="150000"/>
              </a:lnSpc>
              <a:buClrTx/>
              <a:buSzTx/>
              <a:buFont typeface="Arial" panose="020B0604020202020204" pitchFamily="34" charset="0"/>
              <a:buChar char="•"/>
            </a:pPr>
            <a:r>
              <a:rPr sz="2000" b="1">
                <a:solidFill>
                  <a:srgbClr val="FF0000"/>
                </a:solidFill>
                <a:latin typeface="+mn-ea"/>
                <a:ea typeface="+mn-ea"/>
                <a:cs typeface="+mn-ea"/>
                <a:sym typeface="+mn-ea"/>
              </a:rPr>
              <a:t>“先刑后民”：</a:t>
            </a:r>
            <a:r>
              <a:rPr sz="2000">
                <a:solidFill>
                  <a:schemeClr val="tx1"/>
                </a:solidFill>
                <a:latin typeface="+mn-ea"/>
                <a:ea typeface="+mn-ea"/>
                <a:cs typeface="+mn-ea"/>
              </a:rPr>
              <a:t>在“刑民并行”的案件中，如民事案件必须以相关刑事案件的审理结果为依据，民事案件中止审理。</a:t>
            </a:r>
            <a:endParaRPr lang="zh-CN" altLang="en-US" sz="20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endParaRPr>
          </a:p>
          <a:p>
            <a:pPr indent="508000" algn="l">
              <a:lnSpc>
                <a:spcPct val="150000"/>
              </a:lnSpc>
              <a:buClrTx/>
              <a:buSzTx/>
              <a:buFontTx/>
              <a:extLst>
                <a:ext uri="{35155182-B16C-46BC-9424-99874614C6A1}">
                  <wpsdc:indentchars xmlns:wpsdc="http://www.wps.cn/officeDocument/2017/drawingmlCustomData" val="200" checksum="282533468"/>
                </a:ext>
              </a:extLst>
            </a:pPr>
            <a:endParaRPr lang="zh-CN" altLang="en-US" sz="2000" b="1">
              <a:gradFill>
                <a:gsLst>
                  <a:gs pos="0">
                    <a:srgbClr val="7B32B2"/>
                  </a:gs>
                  <a:gs pos="100000">
                    <a:srgbClr val="401A5D"/>
                  </a:gs>
                </a:gsLst>
                <a:lin scaled="0"/>
              </a:gradFill>
              <a:effectLst>
                <a:outerShdw blurRad="38100" dist="25400" dir="5400000" algn="ctr" rotWithShape="0">
                  <a:srgbClr val="6E747A">
                    <a:alpha val="43000"/>
                  </a:srgbClr>
                </a:outerShdw>
              </a:effectLst>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251460" y="293370"/>
            <a:ext cx="8715375" cy="507492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p:cNvSpPr txBox="1"/>
          <p:nvPr>
            <p:custDataLst>
              <p:tags r:id="rId2"/>
            </p:custDataLst>
          </p:nvPr>
        </p:nvSpPr>
        <p:spPr>
          <a:xfrm>
            <a:off x="251460" y="193040"/>
            <a:ext cx="8428355" cy="5093970"/>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（一）民事案件当事人双方与刑事案件的主体不一致的，不能认定为“同一事实”</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eg:</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sz="1800">
                <a:solidFill>
                  <a:schemeClr val="tx1"/>
                </a:solidFill>
                <a:latin typeface="+mn-ea"/>
                <a:ea typeface="+mn-ea"/>
                <a:cs typeface="+mn-ea"/>
              </a:rPr>
              <a:t>银行柜员将储户交付的存款私吞，涉嫌构成吸收客户资金不入账罪的，储户为犯罪被害人，因银行并非刑事案件的犯罪嫌疑人，储户以储蓄存款合同起诉银行的，人民法院应予受理</a:t>
            </a:r>
            <a:r>
              <a:rPr lang="zh-CN" sz="1800">
                <a:solidFill>
                  <a:schemeClr val="tx1"/>
                </a:solidFill>
                <a:latin typeface="+mn-ea"/>
                <a:ea typeface="+mn-ea"/>
                <a:cs typeface="+mn-ea"/>
              </a:rPr>
              <a:t>。</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（二）定罪量刑的事实与民事案件的基本事实无关的，即使主体相同，也不构成“同一事实”</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sym typeface="+mn-ea"/>
              </a:rPr>
              <a:t>eg:</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行为人以非法占有为目的，在正常订立贷款合同后采取欺诈手段拒不还贷，涉嫌贷款诈骗罪的，因金融借款合同的逾期还款违约事实的认定，不受合同履行过程中诈骗犯罪的影响，人民法院对金融借款纠纷可继续审理。</a:t>
            </a:r>
            <a:endParaRPr 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323215" y="494665"/>
            <a:ext cx="8190230" cy="471043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13" name="文本框 12"/>
          <p:cNvSpPr txBox="1"/>
          <p:nvPr>
            <p:custDataLst>
              <p:tags r:id="rId2"/>
            </p:custDataLst>
          </p:nvPr>
        </p:nvSpPr>
        <p:spPr>
          <a:xfrm>
            <a:off x="323215" y="481330"/>
            <a:ext cx="8367395" cy="472376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（三）民事案件的事实认定或者民事责任承担，需要以行为人所涉刑事案件处理结果为依据的，民事案件应当中止审理</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rPr>
              <a:t>eg:</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sym typeface="+mn-ea"/>
              </a:rPr>
              <a:t>如保险人以被保险人故意犯罪导致其伤残或者死亡而拒赔的，在刑事案件审理结果作出前，民事案件应当中止审理。</a:t>
            </a:r>
            <a:endParaRPr lang="zh-CN"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（四）民事基本事实明显依赖于刑事诉讼查证的，民事案件难以查清的应当中止审理。</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en-US" altLang="zh-CN" sz="1800">
                <a:solidFill>
                  <a:schemeClr val="tx1"/>
                </a:solidFill>
                <a:latin typeface="+mn-ea"/>
                <a:ea typeface="+mn-ea"/>
                <a:cs typeface="+mn-ea"/>
                <a:sym typeface="+mn-ea"/>
              </a:rPr>
              <a:t>eg:</a:t>
            </a:r>
            <a:endParaRPr lang="en-US" alt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如存款人所持存单与银行记账不符，且存在额外获取高息行为，存款人是否与涉嫌违规出具金融票证罪的银行工作人员存在共谋这一事实，民事案件难以查清的应当中止审理。</a:t>
            </a:r>
            <a:endParaRPr 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
          <p:cNvSpPr/>
          <p:nvPr>
            <p:custDataLst>
              <p:tags r:id="rId1"/>
            </p:custDataLst>
          </p:nvPr>
        </p:nvSpPr>
        <p:spPr>
          <a:xfrm>
            <a:off x="6907054" y="0"/>
            <a:ext cx="2236946" cy="2458508"/>
          </a:xfrm>
          <a:custGeom>
            <a:avLst/>
            <a:gdLst/>
            <a:ahLst/>
            <a:cxnLst>
              <a:cxn ang="3">
                <a:pos x="hc" y="t"/>
              </a:cxn>
              <a:cxn ang="cd2">
                <a:pos x="l" y="vc"/>
              </a:cxn>
              <a:cxn ang="cd4">
                <a:pos x="hc" y="b"/>
              </a:cxn>
              <a:cxn ang="0">
                <a:pos x="r" y="vc"/>
              </a:cxn>
            </a:cxnLst>
            <a:rect l="l" t="t" r="r" b="b"/>
            <a:pathLst>
              <a:path w="4697" h="4646">
                <a:moveTo>
                  <a:pt x="290" y="0"/>
                </a:moveTo>
                <a:lnTo>
                  <a:pt x="4697" y="0"/>
                </a:lnTo>
                <a:lnTo>
                  <a:pt x="4697" y="4332"/>
                </a:lnTo>
                <a:lnTo>
                  <a:pt x="4683" y="4338"/>
                </a:lnTo>
                <a:cubicBezTo>
                  <a:pt x="4261" y="4536"/>
                  <a:pt x="3789" y="4646"/>
                  <a:pt x="3292" y="4646"/>
                </a:cubicBezTo>
                <a:cubicBezTo>
                  <a:pt x="1474" y="4646"/>
                  <a:pt x="0" y="3172"/>
                  <a:pt x="0" y="1354"/>
                </a:cubicBezTo>
                <a:cubicBezTo>
                  <a:pt x="0" y="885"/>
                  <a:pt x="98" y="439"/>
                  <a:pt x="275" y="36"/>
                </a:cubicBezTo>
                <a:lnTo>
                  <a:pt x="290" y="0"/>
                </a:lnTo>
                <a:close/>
              </a:path>
            </a:pathLst>
          </a:cu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
        <p:nvSpPr>
          <p:cNvPr id="22" name="矩形: 圆角 1128"/>
          <p:cNvSpPr/>
          <p:nvPr>
            <p:custDataLst>
              <p:tags r:id="rId2"/>
            </p:custDataLst>
          </p:nvPr>
        </p:nvSpPr>
        <p:spPr>
          <a:xfrm>
            <a:off x="457164" y="1577875"/>
            <a:ext cx="8229666" cy="3438217"/>
          </a:xfrm>
          <a:prstGeom prst="roundRect">
            <a:avLst>
              <a:gd name="adj" fmla="val 4386"/>
            </a:avLst>
          </a:prstGeom>
          <a:solidFill>
            <a:schemeClr val="lt1"/>
          </a:solidFill>
          <a:ln w="12700">
            <a:solidFill>
              <a:schemeClr val="accent1">
                <a:alpha val="50000"/>
              </a:schemeClr>
            </a:solidFill>
          </a:ln>
          <a:effectLst>
            <a:outerShdw blurRad="50800" dist="76200" dir="5400000" algn="t"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solidFill>
                <a:schemeClr val="lt1"/>
              </a:solidFill>
              <a:latin typeface="微软雅黑" panose="020B0503020204020204" pitchFamily="34" charset="-122"/>
              <a:ea typeface="微软雅黑" panose="020B0503020204020204" pitchFamily="34" charset="-122"/>
            </a:endParaRPr>
          </a:p>
        </p:txBody>
      </p:sp>
      <p:sp>
        <p:nvSpPr>
          <p:cNvPr id="7" name="弧形 6"/>
          <p:cNvSpPr/>
          <p:nvPr>
            <p:custDataLst>
              <p:tags r:id="rId3"/>
            </p:custDataLst>
          </p:nvPr>
        </p:nvSpPr>
        <p:spPr>
          <a:xfrm>
            <a:off x="1140620" y="2123089"/>
            <a:ext cx="591325" cy="582881"/>
          </a:xfrm>
          <a:prstGeom prst="arc">
            <a:avLst>
              <a:gd name="adj1" fmla="val 11619054"/>
              <a:gd name="adj2" fmla="val 10295063"/>
            </a:avLst>
          </a:prstGeom>
          <a:ln w="31750" cap="rnd">
            <a:solidFill>
              <a:srgbClr val="00B050"/>
            </a:solidFill>
            <a:round/>
          </a:ln>
        </p:spPr>
        <p:style>
          <a:lnRef idx="0">
            <a:srgbClr val="FFFFFF"/>
          </a:lnRef>
          <a:fillRef idx="0">
            <a:srgbClr val="FFFFFF"/>
          </a:fillRef>
          <a:effectRef idx="0">
            <a:srgbClr val="FFFFFF"/>
          </a:effectRef>
          <a:fontRef idx="minor">
            <a:schemeClr val="tx1"/>
          </a:fontRef>
        </p:style>
        <p:txBody>
          <a:bodyPr rtlCol="0" anchor="ctr"/>
          <a:lstStyle/>
          <a:p>
            <a:pPr algn="ctr"/>
            <a:endParaRPr lang="zh-CN" altLang="en-US" sz="1350">
              <a:ln>
                <a:solidFill>
                  <a:srgbClr val="FF6600"/>
                </a:solidFill>
              </a:ln>
              <a:solidFill>
                <a:srgbClr val="000000"/>
              </a:solidFill>
              <a:latin typeface="微软雅黑" panose="020B0503020204020204" pitchFamily="34" charset="-122"/>
              <a:ea typeface="微软雅黑" panose="020B0503020204020204" pitchFamily="34" charset="-122"/>
            </a:endParaRPr>
          </a:p>
        </p:txBody>
      </p:sp>
      <p:sp>
        <p:nvSpPr>
          <p:cNvPr id="8" name="文本框 80"/>
          <p:cNvSpPr txBox="1"/>
          <p:nvPr>
            <p:custDataLst>
              <p:tags r:id="rId4"/>
            </p:custDataLst>
          </p:nvPr>
        </p:nvSpPr>
        <p:spPr>
          <a:xfrm>
            <a:off x="914552" y="2801541"/>
            <a:ext cx="1115831" cy="1669519"/>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pPr>
            <a:r>
              <a:rPr lang="zh-CN" altLang="en-US" sz="1600" strike="noStrike" spc="120">
                <a:solidFill>
                  <a:schemeClr val="dk1">
                    <a:lumMod val="85000"/>
                    <a:lumOff val="15000"/>
                  </a:schemeClr>
                </a:solidFill>
                <a:latin typeface="微软雅黑" panose="020B0503020204020204" pitchFamily="34" charset="-122"/>
                <a:ea typeface="微软雅黑" panose="020B0503020204020204" pitchFamily="34" charset="-122"/>
              </a:rPr>
              <a:t>关于牢固树立金融治理协同理念</a:t>
            </a:r>
            <a:endParaRPr lang="zh-CN" altLang="en-US" sz="1600" strike="noStrike" spc="120">
              <a:solidFill>
                <a:schemeClr val="dk1">
                  <a:lumMod val="85000"/>
                  <a:lumOff val="15000"/>
                </a:schemeClr>
              </a:solidFill>
              <a:latin typeface="微软雅黑" panose="020B0503020204020204" pitchFamily="34" charset="-122"/>
              <a:ea typeface="微软雅黑" panose="020B0503020204020204" pitchFamily="34" charset="-122"/>
            </a:endParaRPr>
          </a:p>
        </p:txBody>
      </p:sp>
      <p:sp>
        <p:nvSpPr>
          <p:cNvPr id="10" name="标题 5"/>
          <p:cNvSpPr>
            <a:spLocks noGrp="1"/>
          </p:cNvSpPr>
          <p:nvPr>
            <p:custDataLst>
              <p:tags r:id="rId5"/>
            </p:custDataLst>
          </p:nvPr>
        </p:nvSpPr>
        <p:spPr>
          <a:xfrm>
            <a:off x="1230727" y="2200347"/>
            <a:ext cx="450679" cy="414477"/>
          </a:xfrm>
          <a:prstGeom prst="rect">
            <a:avLst/>
          </a:prstGeom>
        </p:spPr>
        <p:txBody>
          <a:bodyPr vert="horz" lIns="0" tIns="0" rIns="0" bIns="0" rtlCol="0" anchor="ctr" anchorCtr="0">
            <a:normAutofit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indent="0" algn="ctr">
              <a:lnSpc>
                <a:spcPct val="150000"/>
              </a:lnSpc>
              <a:spcBef>
                <a:spcPts val="0"/>
              </a:spcBef>
              <a:buFont typeface="Arial" panose="020B0604020202020204" pitchFamily="34" charset="0"/>
            </a:pPr>
            <a:r>
              <a:rPr lang="en-US" altLang="zh-CN" sz="2025" b="1" dirty="0">
                <a:solidFill>
                  <a:schemeClr val="dk1">
                    <a:lumMod val="85000"/>
                    <a:lumOff val="15000"/>
                  </a:schemeClr>
                </a:solidFill>
                <a:latin typeface="微软雅黑" panose="020B0503020204020204" pitchFamily="34" charset="-122"/>
              </a:rPr>
              <a:t>01</a:t>
            </a:r>
            <a:endParaRPr lang="en-US" altLang="zh-CN" sz="2025" b="1" dirty="0">
              <a:solidFill>
                <a:schemeClr val="dk1">
                  <a:lumMod val="85000"/>
                  <a:lumOff val="15000"/>
                </a:schemeClr>
              </a:solidFill>
              <a:latin typeface="微软雅黑" panose="020B0503020204020204" pitchFamily="34" charset="-122"/>
            </a:endParaRPr>
          </a:p>
        </p:txBody>
      </p:sp>
      <p:sp>
        <p:nvSpPr>
          <p:cNvPr id="11" name="菱形 10"/>
          <p:cNvSpPr/>
          <p:nvPr>
            <p:custDataLst>
              <p:tags r:id="rId6"/>
            </p:custDataLst>
          </p:nvPr>
        </p:nvSpPr>
        <p:spPr>
          <a:xfrm>
            <a:off x="995462" y="2278493"/>
            <a:ext cx="245120" cy="245120"/>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rgbClr val="FFFFFF"/>
              </a:solidFill>
              <a:latin typeface="微软雅黑" panose="020B0503020204020204" pitchFamily="34" charset="-122"/>
              <a:ea typeface="微软雅黑" panose="020B0503020204020204" pitchFamily="34" charset="-122"/>
            </a:endParaRPr>
          </a:p>
        </p:txBody>
      </p:sp>
      <p:sp>
        <p:nvSpPr>
          <p:cNvPr id="21" name="弧形 20"/>
          <p:cNvSpPr/>
          <p:nvPr>
            <p:custDataLst>
              <p:tags r:id="rId7"/>
            </p:custDataLst>
          </p:nvPr>
        </p:nvSpPr>
        <p:spPr>
          <a:xfrm>
            <a:off x="2690387" y="2123089"/>
            <a:ext cx="591325" cy="582881"/>
          </a:xfrm>
          <a:prstGeom prst="arc">
            <a:avLst>
              <a:gd name="adj1" fmla="val 11619054"/>
              <a:gd name="adj2" fmla="val 10295063"/>
            </a:avLst>
          </a:prstGeom>
          <a:ln w="19050">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zh-CN" altLang="en-US" sz="1350">
              <a:solidFill>
                <a:srgbClr val="000000"/>
              </a:solidFill>
              <a:latin typeface="微软雅黑" panose="020B0503020204020204" pitchFamily="34" charset="-122"/>
              <a:ea typeface="微软雅黑" panose="020B0503020204020204" pitchFamily="34" charset="-122"/>
            </a:endParaRPr>
          </a:p>
        </p:txBody>
      </p:sp>
      <p:sp>
        <p:nvSpPr>
          <p:cNvPr id="23" name="文本框 80"/>
          <p:cNvSpPr txBox="1"/>
          <p:nvPr>
            <p:custDataLst>
              <p:tags r:id="rId8"/>
            </p:custDataLst>
          </p:nvPr>
        </p:nvSpPr>
        <p:spPr>
          <a:xfrm>
            <a:off x="2464318" y="2801541"/>
            <a:ext cx="1115831" cy="1669519"/>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pPr>
            <a:r>
              <a:rPr lang="zh-CN" altLang="en-US" sz="1600" strike="noStrike" spc="120">
                <a:solidFill>
                  <a:schemeClr val="dk1">
                    <a:lumMod val="85000"/>
                    <a:lumOff val="15000"/>
                  </a:schemeClr>
                </a:solidFill>
                <a:latin typeface="微软雅黑" panose="020B0503020204020204" pitchFamily="34" charset="-122"/>
                <a:ea typeface="微软雅黑" panose="020B0503020204020204" pitchFamily="34" charset="-122"/>
              </a:rPr>
              <a:t>关于牢固树立服务实体经济理念</a:t>
            </a:r>
            <a:endParaRPr lang="zh-CN" altLang="en-US" sz="1600" strike="noStrike" spc="120">
              <a:solidFill>
                <a:schemeClr val="dk1">
                  <a:lumMod val="85000"/>
                  <a:lumOff val="15000"/>
                </a:schemeClr>
              </a:solidFill>
              <a:latin typeface="微软雅黑" panose="020B0503020204020204" pitchFamily="34" charset="-122"/>
              <a:ea typeface="微软雅黑" panose="020B0503020204020204" pitchFamily="34" charset="-122"/>
            </a:endParaRPr>
          </a:p>
        </p:txBody>
      </p:sp>
      <p:sp>
        <p:nvSpPr>
          <p:cNvPr id="24" name="标题 5"/>
          <p:cNvSpPr>
            <a:spLocks noGrp="1"/>
          </p:cNvSpPr>
          <p:nvPr>
            <p:custDataLst>
              <p:tags r:id="rId9"/>
            </p:custDataLst>
          </p:nvPr>
        </p:nvSpPr>
        <p:spPr>
          <a:xfrm>
            <a:off x="2780492" y="2200347"/>
            <a:ext cx="450679" cy="414477"/>
          </a:xfrm>
          <a:prstGeom prst="rect">
            <a:avLst/>
          </a:prstGeom>
        </p:spPr>
        <p:txBody>
          <a:bodyPr vert="horz" lIns="0" tIns="0" rIns="0" bIns="0" rtlCol="0" anchor="ctr" anchorCtr="0">
            <a:normAutofit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indent="0" algn="ctr">
              <a:lnSpc>
                <a:spcPct val="150000"/>
              </a:lnSpc>
              <a:spcBef>
                <a:spcPts val="0"/>
              </a:spcBef>
              <a:buFont typeface="Arial" panose="020B0604020202020204" pitchFamily="34" charset="0"/>
            </a:pPr>
            <a:r>
              <a:rPr lang="en-US" altLang="zh-CN" sz="2025" b="1" dirty="0">
                <a:solidFill>
                  <a:schemeClr val="dk1">
                    <a:lumMod val="85000"/>
                    <a:lumOff val="15000"/>
                  </a:schemeClr>
                </a:solidFill>
                <a:latin typeface="微软雅黑" panose="020B0503020204020204" pitchFamily="34" charset="-122"/>
              </a:rPr>
              <a:t>02</a:t>
            </a:r>
            <a:endParaRPr lang="en-US" altLang="zh-CN" sz="2025" b="1" dirty="0">
              <a:solidFill>
                <a:schemeClr val="dk1">
                  <a:lumMod val="85000"/>
                  <a:lumOff val="15000"/>
                </a:schemeClr>
              </a:solidFill>
              <a:latin typeface="微软雅黑" panose="020B0503020204020204" pitchFamily="34" charset="-122"/>
            </a:endParaRPr>
          </a:p>
        </p:txBody>
      </p:sp>
      <p:sp>
        <p:nvSpPr>
          <p:cNvPr id="25" name="菱形 24"/>
          <p:cNvSpPr/>
          <p:nvPr>
            <p:custDataLst>
              <p:tags r:id="rId10"/>
            </p:custDataLst>
          </p:nvPr>
        </p:nvSpPr>
        <p:spPr>
          <a:xfrm>
            <a:off x="2545227" y="2278493"/>
            <a:ext cx="245120" cy="245120"/>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rgbClr val="FFFFFF"/>
              </a:solidFill>
              <a:latin typeface="微软雅黑" panose="020B0503020204020204" pitchFamily="34" charset="-122"/>
              <a:ea typeface="微软雅黑" panose="020B0503020204020204" pitchFamily="34" charset="-122"/>
            </a:endParaRPr>
          </a:p>
        </p:txBody>
      </p:sp>
      <p:sp>
        <p:nvSpPr>
          <p:cNvPr id="26" name="弧形 25"/>
          <p:cNvSpPr/>
          <p:nvPr>
            <p:custDataLst>
              <p:tags r:id="rId11"/>
            </p:custDataLst>
          </p:nvPr>
        </p:nvSpPr>
        <p:spPr>
          <a:xfrm>
            <a:off x="4240153" y="2123089"/>
            <a:ext cx="591325" cy="582881"/>
          </a:xfrm>
          <a:prstGeom prst="arc">
            <a:avLst>
              <a:gd name="adj1" fmla="val 11619054"/>
              <a:gd name="adj2" fmla="val 10295063"/>
            </a:avLst>
          </a:prstGeom>
          <a:ln w="19050">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zh-CN" altLang="en-US" sz="1350">
              <a:solidFill>
                <a:srgbClr val="000000"/>
              </a:solidFill>
              <a:latin typeface="微软雅黑" panose="020B0503020204020204" pitchFamily="34" charset="-122"/>
              <a:ea typeface="微软雅黑" panose="020B0503020204020204" pitchFamily="34" charset="-122"/>
            </a:endParaRPr>
          </a:p>
        </p:txBody>
      </p:sp>
      <p:sp>
        <p:nvSpPr>
          <p:cNvPr id="27" name="文本框 80"/>
          <p:cNvSpPr txBox="1"/>
          <p:nvPr>
            <p:custDataLst>
              <p:tags r:id="rId12"/>
            </p:custDataLst>
          </p:nvPr>
        </p:nvSpPr>
        <p:spPr>
          <a:xfrm>
            <a:off x="4014084" y="2801541"/>
            <a:ext cx="1115831" cy="1669519"/>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pPr>
            <a:r>
              <a:rPr lang="zh-CN" altLang="en-US" sz="1600" strike="noStrike" spc="120">
                <a:solidFill>
                  <a:schemeClr val="dk1">
                    <a:lumMod val="85000"/>
                    <a:lumOff val="15000"/>
                  </a:schemeClr>
                </a:solidFill>
                <a:latin typeface="微软雅黑" panose="020B0503020204020204" pitchFamily="34" charset="-122"/>
                <a:ea typeface="微软雅黑" panose="020B0503020204020204" pitchFamily="34" charset="-122"/>
              </a:rPr>
              <a:t>关于牢固树立守住风险底线理念</a:t>
            </a:r>
            <a:endParaRPr lang="zh-CN" altLang="en-US" sz="1600" strike="noStrike" spc="120">
              <a:solidFill>
                <a:schemeClr val="dk1">
                  <a:lumMod val="85000"/>
                  <a:lumOff val="15000"/>
                </a:schemeClr>
              </a:solidFill>
              <a:latin typeface="微软雅黑" panose="020B0503020204020204" pitchFamily="34" charset="-122"/>
              <a:ea typeface="微软雅黑" panose="020B0503020204020204" pitchFamily="34" charset="-122"/>
            </a:endParaRPr>
          </a:p>
        </p:txBody>
      </p:sp>
      <p:sp>
        <p:nvSpPr>
          <p:cNvPr id="28" name="标题 5"/>
          <p:cNvSpPr>
            <a:spLocks noGrp="1"/>
          </p:cNvSpPr>
          <p:nvPr>
            <p:custDataLst>
              <p:tags r:id="rId13"/>
            </p:custDataLst>
          </p:nvPr>
        </p:nvSpPr>
        <p:spPr>
          <a:xfrm>
            <a:off x="4330259" y="2200347"/>
            <a:ext cx="450679" cy="414477"/>
          </a:xfrm>
          <a:prstGeom prst="rect">
            <a:avLst/>
          </a:prstGeom>
        </p:spPr>
        <p:txBody>
          <a:bodyPr vert="horz" lIns="0" tIns="0" rIns="0" bIns="0" rtlCol="0" anchor="ctr" anchorCtr="0">
            <a:normAutofit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indent="0" algn="ctr">
              <a:lnSpc>
                <a:spcPct val="150000"/>
              </a:lnSpc>
              <a:spcBef>
                <a:spcPts val="0"/>
              </a:spcBef>
              <a:buFont typeface="Arial" panose="020B0604020202020204" pitchFamily="34" charset="0"/>
            </a:pPr>
            <a:r>
              <a:rPr lang="en-US" altLang="zh-CN" sz="2025" b="1" dirty="0">
                <a:solidFill>
                  <a:schemeClr val="dk1">
                    <a:lumMod val="85000"/>
                    <a:lumOff val="15000"/>
                  </a:schemeClr>
                </a:solidFill>
                <a:latin typeface="微软雅黑" panose="020B0503020204020204" pitchFamily="34" charset="-122"/>
              </a:rPr>
              <a:t>03</a:t>
            </a:r>
            <a:endParaRPr lang="en-US" altLang="zh-CN" sz="2025" b="1" dirty="0">
              <a:solidFill>
                <a:schemeClr val="dk1">
                  <a:lumMod val="85000"/>
                  <a:lumOff val="15000"/>
                </a:schemeClr>
              </a:solidFill>
              <a:latin typeface="微软雅黑" panose="020B0503020204020204" pitchFamily="34" charset="-122"/>
            </a:endParaRPr>
          </a:p>
        </p:txBody>
      </p:sp>
      <p:sp>
        <p:nvSpPr>
          <p:cNvPr id="29" name="菱形 28"/>
          <p:cNvSpPr/>
          <p:nvPr>
            <p:custDataLst>
              <p:tags r:id="rId14"/>
            </p:custDataLst>
          </p:nvPr>
        </p:nvSpPr>
        <p:spPr>
          <a:xfrm>
            <a:off x="4094994" y="2278493"/>
            <a:ext cx="245120" cy="245120"/>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rgbClr val="FFFFFF"/>
              </a:solidFill>
              <a:latin typeface="微软雅黑" panose="020B0503020204020204" pitchFamily="34" charset="-122"/>
              <a:ea typeface="微软雅黑" panose="020B0503020204020204" pitchFamily="34" charset="-122"/>
            </a:endParaRPr>
          </a:p>
        </p:txBody>
      </p:sp>
      <p:sp>
        <p:nvSpPr>
          <p:cNvPr id="30" name="弧形 29"/>
          <p:cNvSpPr/>
          <p:nvPr>
            <p:custDataLst>
              <p:tags r:id="rId15"/>
            </p:custDataLst>
          </p:nvPr>
        </p:nvSpPr>
        <p:spPr>
          <a:xfrm>
            <a:off x="5789919" y="2123089"/>
            <a:ext cx="591325" cy="582881"/>
          </a:xfrm>
          <a:prstGeom prst="arc">
            <a:avLst>
              <a:gd name="adj1" fmla="val 11619054"/>
              <a:gd name="adj2" fmla="val 10295063"/>
            </a:avLst>
          </a:prstGeom>
          <a:ln w="19050">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zh-CN" altLang="en-US" sz="1350">
              <a:solidFill>
                <a:srgbClr val="000000"/>
              </a:solidFill>
              <a:latin typeface="微软雅黑" panose="020B0503020204020204" pitchFamily="34" charset="-122"/>
              <a:ea typeface="微软雅黑" panose="020B0503020204020204" pitchFamily="34" charset="-122"/>
            </a:endParaRPr>
          </a:p>
        </p:txBody>
      </p:sp>
      <p:sp>
        <p:nvSpPr>
          <p:cNvPr id="31" name="文本框 80"/>
          <p:cNvSpPr txBox="1"/>
          <p:nvPr>
            <p:custDataLst>
              <p:tags r:id="rId16"/>
            </p:custDataLst>
          </p:nvPr>
        </p:nvSpPr>
        <p:spPr>
          <a:xfrm>
            <a:off x="5563850" y="2801541"/>
            <a:ext cx="1115831" cy="1669519"/>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pPr>
            <a:r>
              <a:rPr lang="zh-CN" altLang="en-US" sz="1600" strike="noStrike" spc="80">
                <a:solidFill>
                  <a:schemeClr val="dk1">
                    <a:lumMod val="85000"/>
                    <a:lumOff val="15000"/>
                  </a:schemeClr>
                </a:solidFill>
                <a:latin typeface="微软雅黑" panose="020B0503020204020204" pitchFamily="34" charset="-122"/>
                <a:ea typeface="微软雅黑" panose="020B0503020204020204" pitchFamily="34" charset="-122"/>
              </a:rPr>
              <a:t>关于牢固树立倾斜保护金融消费者和中小投资者理念</a:t>
            </a:r>
            <a:endParaRPr lang="zh-CN" altLang="en-US" sz="1600" strike="noStrike" spc="80">
              <a:solidFill>
                <a:schemeClr val="dk1">
                  <a:lumMod val="85000"/>
                  <a:lumOff val="15000"/>
                </a:schemeClr>
              </a:solidFill>
              <a:latin typeface="微软雅黑" panose="020B0503020204020204" pitchFamily="34" charset="-122"/>
              <a:ea typeface="微软雅黑" panose="020B0503020204020204" pitchFamily="34" charset="-122"/>
            </a:endParaRPr>
          </a:p>
        </p:txBody>
      </p:sp>
      <p:sp>
        <p:nvSpPr>
          <p:cNvPr id="32" name="标题 5"/>
          <p:cNvSpPr>
            <a:spLocks noGrp="1"/>
          </p:cNvSpPr>
          <p:nvPr>
            <p:custDataLst>
              <p:tags r:id="rId17"/>
            </p:custDataLst>
          </p:nvPr>
        </p:nvSpPr>
        <p:spPr>
          <a:xfrm>
            <a:off x="5880025" y="2200347"/>
            <a:ext cx="450679" cy="414477"/>
          </a:xfrm>
          <a:prstGeom prst="rect">
            <a:avLst/>
          </a:prstGeom>
        </p:spPr>
        <p:txBody>
          <a:bodyPr vert="horz" lIns="0" tIns="0" rIns="0" bIns="0" rtlCol="0" anchor="ctr" anchorCtr="0">
            <a:normAutofit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indent="0" algn="ctr">
              <a:lnSpc>
                <a:spcPct val="150000"/>
              </a:lnSpc>
              <a:spcBef>
                <a:spcPts val="0"/>
              </a:spcBef>
              <a:buFont typeface="Arial" panose="020B0604020202020204" pitchFamily="34" charset="0"/>
            </a:pPr>
            <a:r>
              <a:rPr lang="en-US" altLang="zh-CN" sz="2025" b="1" dirty="0">
                <a:solidFill>
                  <a:schemeClr val="dk1">
                    <a:lumMod val="85000"/>
                    <a:lumOff val="15000"/>
                  </a:schemeClr>
                </a:solidFill>
                <a:latin typeface="微软雅黑" panose="020B0503020204020204" pitchFamily="34" charset="-122"/>
              </a:rPr>
              <a:t>04</a:t>
            </a:r>
            <a:endParaRPr lang="en-US" altLang="zh-CN" sz="2025" b="1" dirty="0">
              <a:solidFill>
                <a:schemeClr val="dk1">
                  <a:lumMod val="85000"/>
                  <a:lumOff val="15000"/>
                </a:schemeClr>
              </a:solidFill>
              <a:latin typeface="微软雅黑" panose="020B0503020204020204" pitchFamily="34" charset="-122"/>
            </a:endParaRPr>
          </a:p>
        </p:txBody>
      </p:sp>
      <p:sp>
        <p:nvSpPr>
          <p:cNvPr id="33" name="菱形 32"/>
          <p:cNvSpPr/>
          <p:nvPr>
            <p:custDataLst>
              <p:tags r:id="rId18"/>
            </p:custDataLst>
          </p:nvPr>
        </p:nvSpPr>
        <p:spPr>
          <a:xfrm>
            <a:off x="5644760" y="2278493"/>
            <a:ext cx="245120" cy="245120"/>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rgbClr val="FFFFFF"/>
              </a:solidFill>
              <a:latin typeface="微软雅黑" panose="020B0503020204020204" pitchFamily="34" charset="-122"/>
              <a:ea typeface="微软雅黑" panose="020B0503020204020204" pitchFamily="34" charset="-122"/>
            </a:endParaRPr>
          </a:p>
        </p:txBody>
      </p:sp>
      <p:sp>
        <p:nvSpPr>
          <p:cNvPr id="34" name="弧形 33"/>
          <p:cNvSpPr/>
          <p:nvPr>
            <p:custDataLst>
              <p:tags r:id="rId19"/>
            </p:custDataLst>
          </p:nvPr>
        </p:nvSpPr>
        <p:spPr>
          <a:xfrm>
            <a:off x="7339685" y="2123089"/>
            <a:ext cx="591325" cy="582881"/>
          </a:xfrm>
          <a:prstGeom prst="arc">
            <a:avLst>
              <a:gd name="adj1" fmla="val 11619054"/>
              <a:gd name="adj2" fmla="val 10295063"/>
            </a:avLst>
          </a:prstGeom>
          <a:ln w="19050">
            <a:solidFill>
              <a:srgbClr val="00B05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zh-CN" altLang="en-US" sz="1350">
              <a:solidFill>
                <a:srgbClr val="000000"/>
              </a:solidFill>
              <a:latin typeface="微软雅黑" panose="020B0503020204020204" pitchFamily="34" charset="-122"/>
              <a:ea typeface="微软雅黑" panose="020B0503020204020204" pitchFamily="34" charset="-122"/>
            </a:endParaRPr>
          </a:p>
        </p:txBody>
      </p:sp>
      <p:sp>
        <p:nvSpPr>
          <p:cNvPr id="35" name="文本框 80"/>
          <p:cNvSpPr txBox="1"/>
          <p:nvPr>
            <p:custDataLst>
              <p:tags r:id="rId20"/>
            </p:custDataLst>
          </p:nvPr>
        </p:nvSpPr>
        <p:spPr>
          <a:xfrm>
            <a:off x="7113617" y="2801541"/>
            <a:ext cx="1115831" cy="1669519"/>
          </a:xfrm>
          <a:prstGeom prst="rect">
            <a:avLst/>
          </a:prstGeom>
          <a:noFill/>
        </p:spPr>
        <p:txBody>
          <a:bodyPr vert="horz" wrap="square" lIns="0" tIns="0" rIns="0" bIns="0" rtlCol="0" anchor="t" anchorCtr="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fontAlgn="auto">
              <a:lnSpc>
                <a:spcPct val="120000"/>
              </a:lnSpc>
              <a:spcBef>
                <a:spcPts val="0"/>
              </a:spcBef>
              <a:spcAft>
                <a:spcPts val="800"/>
              </a:spcAft>
              <a:buSzPct val="100000"/>
            </a:pPr>
            <a:r>
              <a:rPr lang="zh-CN" altLang="en-US" sz="1600" strike="noStrike" spc="100">
                <a:solidFill>
                  <a:schemeClr val="dk1">
                    <a:lumMod val="85000"/>
                    <a:lumOff val="15000"/>
                  </a:schemeClr>
                </a:solidFill>
                <a:latin typeface="微软雅黑" panose="020B0503020204020204" pitchFamily="34" charset="-122"/>
                <a:ea typeface="微软雅黑" panose="020B0503020204020204" pitchFamily="34" charset="-122"/>
              </a:rPr>
              <a:t>关于牢固树立服务金融市场发展的理念</a:t>
            </a:r>
            <a:endParaRPr lang="zh-CN" altLang="en-US" sz="1600" strike="noStrike" spc="100">
              <a:solidFill>
                <a:schemeClr val="dk1">
                  <a:lumMod val="85000"/>
                  <a:lumOff val="15000"/>
                </a:schemeClr>
              </a:solidFill>
              <a:latin typeface="微软雅黑" panose="020B0503020204020204" pitchFamily="34" charset="-122"/>
              <a:ea typeface="微软雅黑" panose="020B0503020204020204" pitchFamily="34" charset="-122"/>
            </a:endParaRPr>
          </a:p>
        </p:txBody>
      </p:sp>
      <p:sp>
        <p:nvSpPr>
          <p:cNvPr id="36" name="标题 5"/>
          <p:cNvSpPr>
            <a:spLocks noGrp="1"/>
          </p:cNvSpPr>
          <p:nvPr>
            <p:custDataLst>
              <p:tags r:id="rId21"/>
            </p:custDataLst>
          </p:nvPr>
        </p:nvSpPr>
        <p:spPr>
          <a:xfrm>
            <a:off x="7429792" y="2200347"/>
            <a:ext cx="450679" cy="414477"/>
          </a:xfrm>
          <a:prstGeom prst="rect">
            <a:avLst/>
          </a:prstGeom>
        </p:spPr>
        <p:txBody>
          <a:bodyPr vert="horz" lIns="0" tIns="0" rIns="0" bIns="0" rtlCol="0" anchor="ctr" anchorCtr="0">
            <a:normAutofit lnSpcReduction="20000"/>
          </a:bodyPr>
          <a:lstStyle>
            <a:lvl1pPr marL="0" marR="0" lvl="0" algn="l" defTabSz="914400" rtl="0" eaLnBrk="1" fontAlgn="auto" latinLnBrk="0" hangingPunct="1">
              <a:lnSpc>
                <a:spcPct val="100000"/>
              </a:lnSpc>
              <a:spcBef>
                <a:spcPct val="0"/>
              </a:spcBef>
              <a:spcAft>
                <a:spcPts val="0"/>
              </a:spcAft>
              <a:buNone/>
              <a:defRPr kumimoji="0" lang="zh-CN" altLang="en-US" sz="24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indent="0" algn="ctr">
              <a:lnSpc>
                <a:spcPct val="150000"/>
              </a:lnSpc>
              <a:spcBef>
                <a:spcPts val="0"/>
              </a:spcBef>
              <a:buFont typeface="Arial" panose="020B0604020202020204" pitchFamily="34" charset="0"/>
            </a:pPr>
            <a:r>
              <a:rPr lang="en-US" altLang="zh-CN" sz="2025" b="1" dirty="0">
                <a:solidFill>
                  <a:schemeClr val="dk1">
                    <a:lumMod val="85000"/>
                    <a:lumOff val="15000"/>
                  </a:schemeClr>
                </a:solidFill>
                <a:latin typeface="微软雅黑" panose="020B0503020204020204" pitchFamily="34" charset="-122"/>
              </a:rPr>
              <a:t>05</a:t>
            </a:r>
            <a:endParaRPr lang="en-US" altLang="zh-CN" sz="2025" b="1" dirty="0">
              <a:solidFill>
                <a:schemeClr val="dk1">
                  <a:lumMod val="85000"/>
                  <a:lumOff val="15000"/>
                </a:schemeClr>
              </a:solidFill>
              <a:latin typeface="微软雅黑" panose="020B0503020204020204" pitchFamily="34" charset="-122"/>
            </a:endParaRPr>
          </a:p>
        </p:txBody>
      </p:sp>
      <p:sp>
        <p:nvSpPr>
          <p:cNvPr id="37" name="菱形 36"/>
          <p:cNvSpPr/>
          <p:nvPr>
            <p:custDataLst>
              <p:tags r:id="rId22"/>
            </p:custDataLst>
          </p:nvPr>
        </p:nvSpPr>
        <p:spPr>
          <a:xfrm>
            <a:off x="7194527" y="2278493"/>
            <a:ext cx="245120" cy="245120"/>
          </a:xfrm>
          <a:prstGeom prst="diamond">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rgbClr val="FFFFFF"/>
              </a:solidFill>
              <a:latin typeface="微软雅黑" panose="020B0503020204020204" pitchFamily="34" charset="-122"/>
              <a:ea typeface="微软雅黑" panose="020B0503020204020204" pitchFamily="34" charset="-122"/>
            </a:endParaRPr>
          </a:p>
        </p:txBody>
      </p:sp>
      <p:sp>
        <p:nvSpPr>
          <p:cNvPr id="3" name="Rectangle 601"/>
          <p:cNvSpPr/>
          <p:nvPr>
            <p:custDataLst>
              <p:tags r:id="rId23"/>
            </p:custDataLst>
          </p:nvPr>
        </p:nvSpPr>
        <p:spPr>
          <a:xfrm flipV="1">
            <a:off x="0" y="-59055"/>
            <a:ext cx="9140825" cy="757238"/>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4" name="文本框 3"/>
          <p:cNvSpPr txBox="1"/>
          <p:nvPr>
            <p:custDataLst>
              <p:tags r:id="rId24"/>
            </p:custDataLst>
          </p:nvPr>
        </p:nvSpPr>
        <p:spPr>
          <a:xfrm>
            <a:off x="457200" y="96261"/>
            <a:ext cx="6515148" cy="507364"/>
          </a:xfrm>
          <a:prstGeom prst="rect">
            <a:avLst/>
          </a:prstGeom>
          <a:noFill/>
        </p:spPr>
        <p:txBody>
          <a:bodyPr wrap="square" lIns="47625" tIns="19050" rIns="47625" bIns="19050" rtlCol="0" anchor="ctr" anchorCtr="0">
            <a:normAutofit fontScale="90000"/>
          </a:bodyPr>
          <a:p>
            <a:pPr marL="0" indent="0" algn="l">
              <a:lnSpc>
                <a:spcPct val="100000"/>
              </a:lnSpc>
              <a:spcBef>
                <a:spcPts val="0"/>
              </a:spcBef>
              <a:spcAft>
                <a:spcPts val="0"/>
              </a:spcAft>
              <a:buSzPct val="100000"/>
              <a:buNone/>
            </a:pPr>
            <a:r>
              <a:rPr lang="zh-CN" altLang="en-US" sz="3000" b="1" spc="140" dirty="0">
                <a:solidFill>
                  <a:schemeClr val="bg1"/>
                </a:solidFill>
                <a:uFillTx/>
                <a:latin typeface="微软雅黑" panose="020B0503020204020204" pitchFamily="34" charset="-122"/>
                <a:ea typeface="微软雅黑" panose="020B0503020204020204" pitchFamily="34" charset="-122"/>
              </a:rPr>
              <a:t>新时代金融审判“五个重要理念”</a:t>
            </a:r>
            <a:endParaRPr lang="zh-CN" altLang="en-US" sz="3000" b="1" spc="140" dirty="0">
              <a:solidFill>
                <a:schemeClr val="bg1"/>
              </a:solidFill>
              <a:uFillTx/>
              <a:latin typeface="微软雅黑" panose="020B0503020204020204" pitchFamily="34" charset="-122"/>
              <a:ea typeface="微软雅黑" panose="020B0503020204020204" pitchFamily="34" charset="-122"/>
            </a:endParaRPr>
          </a:p>
        </p:txBody>
      </p:sp>
    </p:spTree>
    <p:custDataLst>
      <p:tags r:id="rId25"/>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圆角矩形 5"/>
          <p:cNvSpPr/>
          <p:nvPr>
            <p:custDataLst>
              <p:tags r:id="rId1"/>
            </p:custDataLst>
          </p:nvPr>
        </p:nvSpPr>
        <p:spPr>
          <a:xfrm>
            <a:off x="368935" y="1010920"/>
            <a:ext cx="8427720" cy="412432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4" name="Rectangle 601"/>
          <p:cNvSpPr/>
          <p:nvPr>
            <p:custDataLst>
              <p:tags r:id="rId2"/>
            </p:custDataLst>
          </p:nvPr>
        </p:nvSpPr>
        <p:spPr>
          <a:xfrm flipV="1">
            <a:off x="0" y="-22860"/>
            <a:ext cx="9140825" cy="757238"/>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28675" name="Rectangle 603"/>
          <p:cNvSpPr/>
          <p:nvPr>
            <p:custDataLst>
              <p:tags r:id="rId3"/>
            </p:custDataLst>
          </p:nvPr>
        </p:nvSpPr>
        <p:spPr>
          <a:xfrm>
            <a:off x="827405" y="193040"/>
            <a:ext cx="7650480" cy="450215"/>
          </a:xfrm>
          <a:prstGeom prst="rect">
            <a:avLst/>
          </a:prstGeom>
          <a:noFill/>
          <a:ln w="9525">
            <a:noFill/>
          </a:ln>
        </p:spPr>
        <p:txBody>
          <a:bodyPr wrap="square" anchor="t" anchorCtr="0">
            <a:spAutoFit/>
          </a:bodyPr>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二、</a:t>
            </a:r>
            <a:r>
              <a:rPr lang="zh-CN" altLang="en-US" sz="3000" b="1" dirty="0">
                <a:latin typeface="微软雅黑" panose="020B0503020204020204" pitchFamily="34" charset="-122"/>
                <a:ea typeface="微软雅黑" panose="020B0503020204020204" pitchFamily="34" charset="-122"/>
              </a:rPr>
              <a:t>关于民刑交叉案件的合同效力认定</a:t>
            </a:r>
            <a:endParaRPr lang="zh-CN" altLang="en-US" sz="3000" b="1" dirty="0">
              <a:latin typeface="微软雅黑" panose="020B0503020204020204" pitchFamily="34" charset="-122"/>
              <a:ea typeface="微软雅黑" panose="020B0503020204020204" pitchFamily="34" charset="-122"/>
            </a:endParaRPr>
          </a:p>
        </p:txBody>
      </p:sp>
      <p:sp>
        <p:nvSpPr>
          <p:cNvPr id="2" name="文本框 1"/>
          <p:cNvSpPr txBox="1"/>
          <p:nvPr>
            <p:custDataLst>
              <p:tags r:id="rId4"/>
            </p:custDataLst>
          </p:nvPr>
        </p:nvSpPr>
        <p:spPr>
          <a:xfrm>
            <a:off x="251460" y="891540"/>
            <a:ext cx="8663940" cy="4243070"/>
          </a:xfrm>
          <a:prstGeom prst="rect">
            <a:avLst/>
          </a:prstGeom>
        </p:spPr>
        <p:txBody>
          <a:bodyPr wrap="square">
            <a:noAutofit/>
            <a:extLst>
              <a:ext uri="{4A0BC546-FE56-4ADE-93B0-CB8AF2F6F144}">
                <wpsdc:textFrameExt xmlns:wpsdc="http://www.wps.cn/officeDocument/2022/drawingmlCustomData" type="text"/>
              </a:ext>
            </a:extLst>
          </a:bodyPr>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犯罪行为对合同效力的影响</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rPr>
              <a:t>（一）意思表示不真实</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sym typeface="+mn-ea"/>
              </a:rPr>
              <a:t>在合同一方主体构成金融诈骗犯罪的情况下，受欺诈一方不行使撤销权的，如无其他法定合同无效情形，人民法院应依法认定该合同有效。</a:t>
            </a:r>
            <a:endParaRPr lang="zh-CN"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sym typeface="+mn-ea"/>
              </a:rPr>
              <a:t>当事人为规避金融监管部门的监管，订立所谓“阴阳合同”或者“抽屉协议”，无论当事人的行为是否构成犯罪，都应将民法典第146条作为认定合同效力的依据。</a:t>
            </a:r>
            <a:endParaRPr lang="zh-CN"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endParaRPr lang="zh-CN" sz="1800">
              <a:solidFill>
                <a:schemeClr val="tx1"/>
              </a:solidFill>
              <a:latin typeface="+mn-ea"/>
              <a:ea typeface="+mn-ea"/>
              <a:cs typeface="+mn-ea"/>
              <a:sym typeface="+mn-ea"/>
            </a:endParaRPr>
          </a:p>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《中华人民共和国民法典》</a:t>
            </a:r>
            <a:r>
              <a:rPr lang="zh-CN" sz="1800" b="1">
                <a:solidFill>
                  <a:schemeClr val="bg1"/>
                </a:solidFill>
                <a:highlight>
                  <a:srgbClr val="FF0000"/>
                </a:highlight>
                <a:latin typeface="+mn-ea"/>
                <a:ea typeface="+mn-ea"/>
                <a:cs typeface="+mn-ea"/>
                <a:sym typeface="+mn-ea"/>
              </a:rPr>
              <a:t>第一百四十六条</a:t>
            </a:r>
            <a:r>
              <a:rPr lang="en-US" altLang="zh-CN" sz="1800" b="1">
                <a:solidFill>
                  <a:schemeClr val="bg1"/>
                </a:solidFill>
                <a:highlight>
                  <a:srgbClr val="FF0000"/>
                </a:highlight>
                <a:latin typeface="+mn-ea"/>
                <a:ea typeface="+mn-ea"/>
                <a:cs typeface="+mn-ea"/>
                <a:sym typeface="+mn-ea"/>
              </a:rPr>
              <a:t> </a:t>
            </a:r>
            <a:r>
              <a:rPr lang="en-US" altLang="zh-CN" sz="1800">
                <a:solidFill>
                  <a:schemeClr val="bg1"/>
                </a:solidFill>
                <a:highlight>
                  <a:srgbClr val="FF0000"/>
                </a:highlight>
                <a:latin typeface="+mn-ea"/>
                <a:ea typeface="+mn-ea"/>
                <a:cs typeface="+mn-ea"/>
                <a:sym typeface="+mn-ea"/>
              </a:rPr>
              <a:t> </a:t>
            </a:r>
            <a:endParaRPr lang="en-US" altLang="zh-CN" sz="1800">
              <a:solidFill>
                <a:schemeClr val="bg1"/>
              </a:solidFill>
              <a:highlight>
                <a:srgbClr val="FF0000"/>
              </a:highlight>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sym typeface="+mn-ea"/>
              </a:rPr>
              <a:t>行为人与相对人以虚假的意思表示实施的民事法律行为无效。</a:t>
            </a:r>
            <a:endParaRPr lang="zh-CN"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sym typeface="+mn-ea"/>
              </a:rPr>
              <a:t>以虚假的意思表示隐藏的民事法律行为的效力，依照有关法律规定处理。</a:t>
            </a:r>
            <a:endParaRPr lang="zh-CN"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endParaRPr 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481965" y="495935"/>
            <a:ext cx="8190230" cy="463931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827405" y="193040"/>
            <a:ext cx="7650480"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二、</a:t>
            </a:r>
            <a:r>
              <a:rPr lang="zh-CN" altLang="en-US" sz="3000" b="1" dirty="0">
                <a:latin typeface="微软雅黑" panose="020B0503020204020204" pitchFamily="34" charset="-122"/>
                <a:ea typeface="微软雅黑" panose="020B0503020204020204" pitchFamily="34" charset="-122"/>
              </a:rPr>
              <a:t>关于民刑交叉案件的合同效力认定</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custDataLst>
              <p:tags r:id="rId2"/>
            </p:custDataLst>
          </p:nvPr>
        </p:nvSpPr>
        <p:spPr>
          <a:xfrm>
            <a:off x="504190" y="464820"/>
            <a:ext cx="8135620" cy="454342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（二）恶意串通损害他人合法权益</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endParaRPr>
          </a:p>
          <a:p>
            <a:pPr indent="457200" algn="just">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在合同订立时，如果只是合同一方的法定代表人或者职务代理人构成犯罪而单位未构成犯罪，就不应认定单位与合同相对方构成恶意串通而宣告合同无效。比如，银行工作人员构成违法发放贷款罪且借款人构成行贿罪，人民法院自应根据民法典第164条的规定，认定该代理人与借款人恶意串通损害银行合法权益，判令银行工作人员与借款人向银行承担连带还款责任。</a:t>
            </a:r>
            <a:endParaRPr lang="zh-CN" sz="1800">
              <a:solidFill>
                <a:schemeClr val="tx1"/>
              </a:solidFill>
              <a:latin typeface="+mn-ea"/>
              <a:ea typeface="+mn-ea"/>
              <a:cs typeface="+mn-ea"/>
            </a:endParaRPr>
          </a:p>
          <a:p>
            <a:pPr indent="457200" algn="just">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恶意串通无效规则不适用于合同一方构成过失犯罪的情形。以骗取贷款罪为例，如果在判处借款人骗取贷款罪的同时，判处出借人的工作人员违法发放贷款罪，就不能适用民法典第1</a:t>
            </a:r>
            <a:r>
              <a:rPr lang="en-US" altLang="zh-CN" sz="1800">
                <a:solidFill>
                  <a:schemeClr val="tx1"/>
                </a:solidFill>
                <a:latin typeface="+mn-ea"/>
                <a:ea typeface="+mn-ea"/>
                <a:cs typeface="+mn-ea"/>
              </a:rPr>
              <a:t>6</a:t>
            </a:r>
            <a:r>
              <a:rPr lang="zh-CN" sz="1800">
                <a:solidFill>
                  <a:schemeClr val="tx1"/>
                </a:solidFill>
                <a:latin typeface="+mn-ea"/>
                <a:ea typeface="+mn-ea"/>
                <a:cs typeface="+mn-ea"/>
              </a:rPr>
              <a:t>4条认定合同无效，将该合同认定为可撤销合同更加合理。</a:t>
            </a:r>
            <a:endParaRPr 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323850" y="494665"/>
            <a:ext cx="8541385" cy="4720590"/>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827405" y="193040"/>
            <a:ext cx="7650480"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二、</a:t>
            </a:r>
            <a:r>
              <a:rPr lang="zh-CN" altLang="en-US" sz="3000" b="1" dirty="0">
                <a:latin typeface="微软雅黑" panose="020B0503020204020204" pitchFamily="34" charset="-122"/>
                <a:ea typeface="微软雅黑" panose="020B0503020204020204" pitchFamily="34" charset="-122"/>
              </a:rPr>
              <a:t>关于民刑交叉案件的合同效力认定</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custDataLst>
              <p:tags r:id="rId2"/>
            </p:custDataLst>
          </p:nvPr>
        </p:nvSpPr>
        <p:spPr>
          <a:xfrm>
            <a:off x="251460" y="408940"/>
            <a:ext cx="8663940" cy="4631055"/>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在合同履行阶段，合同各方恶意串通构成犯罪的，不影响之前订立的合同效力。比如，在金融借款合同订立后，借款人通过行贿与银行工作人员恶意串通，形成虚假不良贷款，该犯罪行为不影响金融借款合同效力。</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endParaRPr lang="zh-CN" sz="1800">
              <a:solidFill>
                <a:schemeClr val="tx1"/>
              </a:solidFill>
              <a:latin typeface="+mn-ea"/>
              <a:ea typeface="+mn-ea"/>
              <a:cs typeface="+mn-ea"/>
            </a:endParaRPr>
          </a:p>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《中华人民共和国民法典》</a:t>
            </a:r>
            <a:endParaRPr lang="zh-CN" sz="1800">
              <a:solidFill>
                <a:schemeClr val="bg1"/>
              </a:solidFill>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b="1">
                <a:solidFill>
                  <a:schemeClr val="tx1"/>
                </a:solidFill>
                <a:latin typeface="+mn-ea"/>
                <a:ea typeface="+mn-ea"/>
                <a:cs typeface="+mn-ea"/>
              </a:rPr>
              <a:t>第一百五十四条</a:t>
            </a:r>
            <a:r>
              <a:rPr lang="en-US" altLang="zh-CN" sz="1800" b="1">
                <a:solidFill>
                  <a:schemeClr val="tx1"/>
                </a:solidFill>
                <a:latin typeface="+mn-ea"/>
                <a:ea typeface="+mn-ea"/>
                <a:cs typeface="+mn-ea"/>
              </a:rPr>
              <a:t> </a:t>
            </a:r>
            <a:r>
              <a:rPr lang="en-US" altLang="zh-CN" sz="1800">
                <a:solidFill>
                  <a:schemeClr val="tx1"/>
                </a:solidFill>
                <a:latin typeface="+mn-ea"/>
                <a:ea typeface="+mn-ea"/>
                <a:cs typeface="+mn-ea"/>
              </a:rPr>
              <a:t> </a:t>
            </a:r>
            <a:r>
              <a:rPr lang="zh-CN" sz="1800">
                <a:solidFill>
                  <a:schemeClr val="tx1"/>
                </a:solidFill>
                <a:latin typeface="+mn-ea"/>
                <a:ea typeface="+mn-ea"/>
                <a:cs typeface="+mn-ea"/>
              </a:rPr>
              <a:t>行为人与相对人恶意串通，损害他人合法权益的民事法律行为无效。</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b="1">
                <a:solidFill>
                  <a:schemeClr val="tx1"/>
                </a:solidFill>
                <a:latin typeface="+mn-ea"/>
                <a:ea typeface="+mn-ea"/>
                <a:cs typeface="+mn-ea"/>
              </a:rPr>
              <a:t>第一百六十四条 </a:t>
            </a:r>
            <a:r>
              <a:rPr lang="en-US" altLang="zh-CN" sz="1800">
                <a:solidFill>
                  <a:schemeClr val="tx1"/>
                </a:solidFill>
                <a:latin typeface="+mn-ea"/>
                <a:ea typeface="+mn-ea"/>
                <a:cs typeface="+mn-ea"/>
              </a:rPr>
              <a:t> </a:t>
            </a:r>
            <a:r>
              <a:rPr lang="zh-CN" sz="1800">
                <a:solidFill>
                  <a:schemeClr val="tx1"/>
                </a:solidFill>
                <a:latin typeface="+mn-ea"/>
                <a:ea typeface="+mn-ea"/>
                <a:cs typeface="+mn-ea"/>
              </a:rPr>
              <a:t>代理人不履行或者不完全履行职责，造成被代理人损害的，应当承担民事责任。</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代理人和相对人恶意串通，损害被代理人合法权益的，代理人和相对人应当承担连带责任。</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endParaRPr 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481965" y="962660"/>
            <a:ext cx="8190230" cy="417258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827405" y="193040"/>
            <a:ext cx="7650480"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二、</a:t>
            </a:r>
            <a:r>
              <a:rPr lang="zh-CN" altLang="en-US" sz="3000" b="1" dirty="0">
                <a:latin typeface="微软雅黑" panose="020B0503020204020204" pitchFamily="34" charset="-122"/>
                <a:ea typeface="微软雅黑" panose="020B0503020204020204" pitchFamily="34" charset="-122"/>
              </a:rPr>
              <a:t>关于民刑交叉案件的合同效力认定</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custDataLst>
              <p:tags r:id="rId2"/>
            </p:custDataLst>
          </p:nvPr>
        </p:nvSpPr>
        <p:spPr>
          <a:xfrm>
            <a:off x="971550" y="984885"/>
            <a:ext cx="7295515" cy="3576320"/>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rPr>
              <a:t>（三）违反法律或者公序良俗</a:t>
            </a:r>
            <a:endParaRPr lang="zh-CN" altLang="en-US" sz="1800" b="1">
              <a:solidFill>
                <a:schemeClr val="bg1"/>
              </a:solidFill>
              <a:effectLst>
                <a:outerShdw blurRad="38100" dist="25400" dir="5400000" algn="ctr" rotWithShape="0">
                  <a:srgbClr val="6E747A">
                    <a:alpha val="43000"/>
                  </a:srgbClr>
                </a:outerShdw>
              </a:effectLst>
              <a:highlight>
                <a:srgbClr val="FF0000"/>
              </a:highlight>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合同内容本身约定的就是犯罪行为的，如为掩饰、隐瞒犯罪所得实施洗钱犯罪签订的协议，应认定合同无效；</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合同相对方知道或者应当知道对方系为实施犯罪筹集资金、买卖、借用物资等行为的，如明知为集中资金优势实施操作证券市场犯罪签订的委托理财合同，应认定合同无效；</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rPr>
              <a:t>合同标的物属于法律、行政法规禁止或者限制流通物的，如买卖假币的，应认定合同无效。</a:t>
            </a:r>
            <a:endParaRPr lang="zh-CN" sz="1800">
              <a:solidFill>
                <a:schemeClr val="tx1"/>
              </a:solidFill>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endParaRPr lang="zh-CN" sz="1800">
              <a:solidFill>
                <a:schemeClr val="tx1"/>
              </a:solidFill>
              <a:latin typeface="+mn-ea"/>
              <a:ea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5"/>
          <p:cNvSpPr/>
          <p:nvPr>
            <p:custDataLst>
              <p:tags r:id="rId1"/>
            </p:custDataLst>
          </p:nvPr>
        </p:nvSpPr>
        <p:spPr>
          <a:xfrm>
            <a:off x="342265" y="586740"/>
            <a:ext cx="8329930" cy="4548505"/>
          </a:xfrm>
          <a:prstGeom prst="roundRect">
            <a:avLst>
              <a:gd name="adj" fmla="val 3666"/>
            </a:avLst>
          </a:prstGeom>
          <a:solidFill>
            <a:schemeClr val="bg1"/>
          </a:solidFill>
          <a:ln w="19050">
            <a:noFill/>
          </a:ln>
          <a:effectLst>
            <a:outerShdw blurRad="1270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350">
              <a:latin typeface="Arial" panose="020B0604020202020204" pitchFamily="34" charset="0"/>
              <a:ea typeface="微软雅黑" panose="020B0503020204020204" pitchFamily="34" charset="-122"/>
              <a:sym typeface="Arial" panose="020B0604020202020204" pitchFamily="34" charset="0"/>
            </a:endParaRPr>
          </a:p>
        </p:txBody>
      </p:sp>
      <p:sp>
        <p:nvSpPr>
          <p:cNvPr id="28675" name="Rectangle 603"/>
          <p:cNvSpPr/>
          <p:nvPr/>
        </p:nvSpPr>
        <p:spPr>
          <a:xfrm>
            <a:off x="827405" y="193040"/>
            <a:ext cx="7650480" cy="450215"/>
          </a:xfrm>
          <a:prstGeom prst="rect">
            <a:avLst/>
          </a:prstGeom>
          <a:noFill/>
          <a:ln w="9525">
            <a:noFill/>
          </a:ln>
        </p:spPr>
        <p:txBody>
          <a:bodyPr wrap="square" anchor="t" anchorCtr="0">
            <a:spAutoFit/>
          </a:bodyPr>
          <a:lstStyle/>
          <a:p>
            <a:pPr algn="ctr" eaLnBrk="0" hangingPunct="0">
              <a:lnSpc>
                <a:spcPts val="2800"/>
              </a:lnSpc>
              <a:spcBef>
                <a:spcPct val="20000"/>
              </a:spcBef>
            </a:pPr>
            <a:r>
              <a:rPr lang="zh-CN" altLang="en-US" sz="3000" b="1" dirty="0">
                <a:latin typeface="微软雅黑" panose="020B0503020204020204" pitchFamily="34" charset="-122"/>
                <a:ea typeface="微软雅黑" panose="020B0503020204020204" pitchFamily="34" charset="-122"/>
                <a:sym typeface="+mn-ea"/>
              </a:rPr>
              <a:t>二、</a:t>
            </a:r>
            <a:r>
              <a:rPr lang="zh-CN" altLang="en-US" sz="3000" b="1" dirty="0">
                <a:latin typeface="微软雅黑" panose="020B0503020204020204" pitchFamily="34" charset="-122"/>
                <a:ea typeface="微软雅黑" panose="020B0503020204020204" pitchFamily="34" charset="-122"/>
              </a:rPr>
              <a:t>关于民刑交叉案件的合同效力认定</a:t>
            </a:r>
            <a:endParaRPr lang="zh-CN" altLang="en-US" sz="3000" b="1" dirty="0">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custDataLst>
              <p:tags r:id="rId2"/>
            </p:custDataLst>
          </p:nvPr>
        </p:nvSpPr>
        <p:spPr>
          <a:xfrm>
            <a:off x="251460" y="456565"/>
            <a:ext cx="8615045" cy="4644390"/>
          </a:xfrm>
          <a:prstGeom prst="rect">
            <a:avLst/>
          </a:prstGeom>
        </p:spPr>
        <p:txBody>
          <a:bodyPr wrap="square">
            <a:noAutofit/>
            <a:extLst>
              <a:ext uri="{4A0BC546-FE56-4ADE-93B0-CB8AF2F6F144}">
                <wpsdc:textFrameExt xmlns:wpsdc="http://www.wps.cn/officeDocument/2022/drawingmlCustomData" type="text"/>
              </a:ext>
            </a:extLst>
          </a:bodyPr>
          <a:p>
            <a:pPr indent="457200" algn="l">
              <a:lnSpc>
                <a:spcPct val="150000"/>
              </a:lnSpc>
              <a:extLst>
                <a:ext uri="{35155182-B16C-46BC-9424-99874614C6A1}">
                  <wpsdc:indentchars xmlns:wpsdc="http://www.wps.cn/officeDocument/2017/drawingmlCustomData" val="200" checksum="59296752"/>
                </a:ext>
              </a:extLst>
            </a:pPr>
            <a:r>
              <a:rPr lang="zh-CN" sz="1800">
                <a:solidFill>
                  <a:schemeClr val="tx1"/>
                </a:solidFill>
                <a:latin typeface="+mn-ea"/>
                <a:ea typeface="+mn-ea"/>
                <a:cs typeface="+mn-ea"/>
                <a:sym typeface="+mn-ea"/>
              </a:rPr>
              <a:t>此外，合同主体违反法律、行政法规关于国家限制经营、特许经营以及禁止经营等强制性规定，当事人的交易方式违反法律、行政法规关于应当采用公开竞价方式缔约等强制性规定以及当事人的交易场所违反法律、行政法规关于应当集中交易等强制性规定，无论是否构成犯罪，也都应当认定合同无效。除以上情形外，一般不应以合同当事人构成犯罪而根据民法典第153条第1款规定宣告合同无效。</a:t>
            </a:r>
            <a:endParaRPr lang="zh-CN" sz="1800">
              <a:solidFill>
                <a:schemeClr val="tx1"/>
              </a:solidFill>
              <a:latin typeface="+mn-ea"/>
              <a:ea typeface="+mn-ea"/>
              <a:cs typeface="+mn-ea"/>
            </a:endParaRPr>
          </a:p>
          <a:p>
            <a:pPr indent="457200" algn="ctr">
              <a:lnSpc>
                <a:spcPct val="150000"/>
              </a:lnSpc>
              <a:extLst>
                <a:ext uri="{35155182-B16C-46BC-9424-99874614C6A1}">
                  <wpsdc:indentchars xmlns:wpsdc="http://www.wps.cn/officeDocument/2017/drawingmlCustomData" val="200" checksum="59296752"/>
                </a:ext>
              </a:extLst>
            </a:pPr>
            <a:endParaRPr lang="zh-CN" altLang="en-US" sz="1800" b="1">
              <a:solidFill>
                <a:schemeClr val="tx1"/>
              </a:solidFill>
              <a:sym typeface="+mn-ea"/>
            </a:endParaRPr>
          </a:p>
          <a:p>
            <a:pPr indent="457200" algn="ctr">
              <a:lnSpc>
                <a:spcPct val="150000"/>
              </a:lnSpc>
              <a:extLst>
                <a:ext uri="{35155182-B16C-46BC-9424-99874614C6A1}">
                  <wpsdc:indentchars xmlns:wpsdc="http://www.wps.cn/officeDocument/2017/drawingmlCustomData" val="200" checksum="59296752"/>
                </a:ext>
              </a:extLst>
            </a:pPr>
            <a:r>
              <a:rPr lang="zh-CN" altLang="en-US" sz="1800" b="1">
                <a:solidFill>
                  <a:schemeClr val="bg1"/>
                </a:solidFill>
                <a:highlight>
                  <a:srgbClr val="FF0000"/>
                </a:highlight>
                <a:sym typeface="+mn-ea"/>
              </a:rPr>
              <a:t>《中华人民共和国民法典》</a:t>
            </a:r>
            <a:r>
              <a:rPr sz="1800" b="1">
                <a:solidFill>
                  <a:schemeClr val="bg1"/>
                </a:solidFill>
                <a:highlight>
                  <a:srgbClr val="FF0000"/>
                </a:highlight>
                <a:latin typeface="+mn-ea"/>
                <a:ea typeface="+mn-ea"/>
                <a:cs typeface="+mn-ea"/>
                <a:sym typeface="+mn-ea"/>
              </a:rPr>
              <a:t>第一百五十三条</a:t>
            </a:r>
            <a:endParaRPr lang="zh-CN" sz="1800">
              <a:solidFill>
                <a:schemeClr val="bg1"/>
              </a:solidFill>
              <a:highlight>
                <a:srgbClr val="FF0000"/>
              </a:highlight>
              <a:latin typeface="+mn-ea"/>
              <a:ea typeface="+mn-ea"/>
              <a:cs typeface="+mn-ea"/>
            </a:endParaRPr>
          </a:p>
          <a:p>
            <a:pPr indent="457200" algn="l">
              <a:lnSpc>
                <a:spcPct val="150000"/>
              </a:lnSpc>
              <a:extLst>
                <a:ext uri="{35155182-B16C-46BC-9424-99874614C6A1}">
                  <wpsdc:indentchars xmlns:wpsdc="http://www.wps.cn/officeDocument/2017/drawingmlCustomData" val="200" checksum="59296752"/>
                </a:ext>
              </a:extLst>
            </a:pPr>
            <a:r>
              <a:rPr sz="1800">
                <a:solidFill>
                  <a:schemeClr val="tx1"/>
                </a:solidFill>
                <a:latin typeface="+mn-ea"/>
                <a:ea typeface="+mn-ea"/>
                <a:cs typeface="+mn-ea"/>
                <a:sym typeface="+mn-ea"/>
              </a:rPr>
              <a:t>违反法律、行政法规的强制性规定的民事法律行为无效。但是，该强制性规定不导致该民事法律行为无效的除外。</a:t>
            </a:r>
            <a:endParaRPr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r>
              <a:rPr sz="1800">
                <a:solidFill>
                  <a:schemeClr val="tx1"/>
                </a:solidFill>
                <a:latin typeface="+mn-ea"/>
                <a:ea typeface="+mn-ea"/>
                <a:cs typeface="+mn-ea"/>
                <a:sym typeface="+mn-ea"/>
              </a:rPr>
              <a:t>违背公序良俗的民事法律行为无效。</a:t>
            </a:r>
            <a:endParaRPr sz="1800">
              <a:solidFill>
                <a:schemeClr val="tx1"/>
              </a:solidFill>
              <a:latin typeface="+mn-ea"/>
              <a:ea typeface="+mn-ea"/>
              <a:cs typeface="+mn-ea"/>
              <a:sym typeface="+mn-ea"/>
            </a:endParaRPr>
          </a:p>
          <a:p>
            <a:pPr indent="457200" algn="l">
              <a:lnSpc>
                <a:spcPct val="150000"/>
              </a:lnSpc>
              <a:extLst>
                <a:ext uri="{35155182-B16C-46BC-9424-99874614C6A1}">
                  <wpsdc:indentchars xmlns:wpsdc="http://www.wps.cn/officeDocument/2017/drawingmlCustomData" val="200" checksum="59296752"/>
                </a:ext>
              </a:extLst>
            </a:pPr>
            <a:endParaRPr sz="1800">
              <a:solidFill>
                <a:schemeClr val="tx1"/>
              </a:solidFill>
              <a:latin typeface="+mn-ea"/>
              <a:ea typeface="+mn-ea"/>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23"/>
          <p:cNvSpPr/>
          <p:nvPr/>
        </p:nvSpPr>
        <p:spPr>
          <a:xfrm>
            <a:off x="-7302" y="1921510"/>
            <a:ext cx="9158288" cy="3829050"/>
          </a:xfrm>
          <a:prstGeom prst="rect">
            <a:avLst/>
          </a:prstGeom>
          <a:solidFill>
            <a:srgbClr val="E4681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sym typeface="Calibri" panose="020F0502020204030204" pitchFamily="34" charset="0"/>
            </a:endParaRPr>
          </a:p>
        </p:txBody>
      </p:sp>
      <p:sp>
        <p:nvSpPr>
          <p:cNvPr id="40962" name="Text Box 5"/>
          <p:cNvSpPr txBox="1"/>
          <p:nvPr/>
        </p:nvSpPr>
        <p:spPr>
          <a:xfrm>
            <a:off x="2960688" y="2393950"/>
            <a:ext cx="3422650" cy="521970"/>
          </a:xfrm>
          <a:prstGeom prst="rect">
            <a:avLst/>
          </a:prstGeom>
          <a:noFill/>
          <a:ln w="9525">
            <a:noFill/>
          </a:ln>
        </p:spPr>
        <p:txBody>
          <a:bodyPr anchor="t" anchorCtr="0">
            <a:spAutoFit/>
          </a:bodyPr>
          <a:lstStyle/>
          <a:p>
            <a:pPr algn="ctr" eaLnBrk="0" hangingPunct="0">
              <a:spcBef>
                <a:spcPct val="50000"/>
              </a:spcBef>
            </a:pPr>
            <a:r>
              <a:rPr lang="zh-CN" altLang="en-US" sz="2800" dirty="0">
                <a:solidFill>
                  <a:schemeClr val="bg1"/>
                </a:solidFill>
                <a:latin typeface="华文细黑" panose="02010600040101010101" pitchFamily="2" charset="-122"/>
                <a:ea typeface="黑体" panose="02010609060101010101" charset="-122"/>
              </a:rPr>
              <a:t>感谢您的聆听！</a:t>
            </a:r>
            <a:endParaRPr lang="zh-CN" altLang="en-US" sz="2800" dirty="0">
              <a:solidFill>
                <a:schemeClr val="bg1"/>
              </a:solidFill>
              <a:latin typeface="Calibri" panose="020F0502020204030204" pitchFamily="34" charset="0"/>
              <a:ea typeface="黑体" panose="02010609060101010101" charset="-122"/>
            </a:endParaRPr>
          </a:p>
        </p:txBody>
      </p:sp>
      <p:sp>
        <p:nvSpPr>
          <p:cNvPr id="40963" name="Line 6"/>
          <p:cNvSpPr/>
          <p:nvPr/>
        </p:nvSpPr>
        <p:spPr>
          <a:xfrm>
            <a:off x="2808288" y="3003550"/>
            <a:ext cx="3429000" cy="0"/>
          </a:xfrm>
          <a:prstGeom prst="line">
            <a:avLst/>
          </a:prstGeom>
          <a:ln w="9525" cap="flat" cmpd="sng">
            <a:solidFill>
              <a:schemeClr val="bg1"/>
            </a:solidFill>
            <a:prstDash val="solid"/>
            <a:round/>
            <a:headEnd type="none" w="med" len="med"/>
            <a:tailEnd type="none" w="med" len="med"/>
          </a:ln>
        </p:spPr>
      </p:sp>
      <p:sp>
        <p:nvSpPr>
          <p:cNvPr id="40964" name="AutoShape 7"/>
          <p:cNvSpPr/>
          <p:nvPr/>
        </p:nvSpPr>
        <p:spPr>
          <a:xfrm>
            <a:off x="2808288" y="2317750"/>
            <a:ext cx="3429000" cy="1223963"/>
          </a:xfrm>
          <a:prstGeom prst="roundRect">
            <a:avLst>
              <a:gd name="adj" fmla="val 16667"/>
            </a:avLst>
          </a:prstGeom>
          <a:noFill/>
          <a:ln w="28575" cap="flat" cmpd="sng">
            <a:solidFill>
              <a:schemeClr val="bg1"/>
            </a:solidFill>
            <a:prstDash val="solid"/>
            <a:round/>
            <a:headEnd type="none" w="med" len="med"/>
            <a:tailEnd type="none" w="med" len="med"/>
          </a:ln>
        </p:spPr>
        <p:txBody>
          <a:bodyPr wrap="none" anchor="ctr" anchorCtr="0"/>
          <a:lstStyle/>
          <a:p>
            <a:pPr algn="ctr" eaLnBrk="0" hangingPunct="0"/>
            <a:endParaRPr lang="zh-CN" altLang="zh-CN" sz="2400" dirty="0">
              <a:latin typeface="Calibri" panose="020F0502020204030204" pitchFamily="34" charset="0"/>
              <a:ea typeface="宋体" panose="02010600030101010101" pitchFamily="2" charset="-122"/>
            </a:endParaRPr>
          </a:p>
        </p:txBody>
      </p:sp>
      <p:sp>
        <p:nvSpPr>
          <p:cNvPr id="40966" name="Text Box 5"/>
          <p:cNvSpPr txBox="1"/>
          <p:nvPr/>
        </p:nvSpPr>
        <p:spPr>
          <a:xfrm>
            <a:off x="3597275" y="3036888"/>
            <a:ext cx="2335213" cy="549275"/>
          </a:xfrm>
          <a:prstGeom prst="rect">
            <a:avLst/>
          </a:prstGeom>
          <a:noFill/>
          <a:ln w="9525">
            <a:noFill/>
          </a:ln>
        </p:spPr>
        <p:txBody>
          <a:bodyPr anchor="t" anchorCtr="0">
            <a:spAutoFit/>
          </a:bodyPr>
          <a:lstStyle/>
          <a:p>
            <a:pPr eaLnBrk="0" hangingPunct="0">
              <a:spcBef>
                <a:spcPct val="50000"/>
              </a:spcBef>
            </a:pPr>
            <a:r>
              <a:rPr lang="en-US" altLang="zh-CN" sz="2800" b="1" dirty="0">
                <a:latin typeface="微软雅黑" panose="020B0503020204020204" pitchFamily="34" charset="-122"/>
                <a:ea typeface="微软雅黑" panose="020B0503020204020204" pitchFamily="34" charset="-122"/>
              </a:rPr>
              <a:t>THANKS</a:t>
            </a:r>
            <a:r>
              <a:rPr lang="zh-CN" altLang="en-US" sz="2800" b="1" dirty="0">
                <a:latin typeface="微软雅黑" panose="020B0503020204020204" pitchFamily="34" charset="-122"/>
                <a:ea typeface="微软雅黑" panose="020B0503020204020204" pitchFamily="34" charset="-122"/>
              </a:rPr>
              <a:t>！</a:t>
            </a:r>
            <a:endParaRPr lang="zh-CN" altLang="en-US" sz="2800" b="1" dirty="0">
              <a:latin typeface="微软雅黑" panose="020B0503020204020204" pitchFamily="34" charset="-122"/>
              <a:ea typeface="微软雅黑" panose="020B0503020204020204" pitchFamily="34" charset="-122"/>
            </a:endParaRPr>
          </a:p>
        </p:txBody>
      </p:sp>
      <p:pic>
        <p:nvPicPr>
          <p:cNvPr id="3" name="图片 2" descr="深色底使用-横"/>
          <p:cNvPicPr>
            <a:picLocks noChangeAspect="1"/>
          </p:cNvPicPr>
          <p:nvPr>
            <p:custDataLst>
              <p:tags r:id="rId1"/>
            </p:custDataLst>
          </p:nvPr>
        </p:nvPicPr>
        <p:blipFill>
          <a:blip r:embed="rId2"/>
          <a:stretch>
            <a:fillRect/>
          </a:stretch>
        </p:blipFill>
        <p:spPr>
          <a:xfrm>
            <a:off x="6867525" y="193040"/>
            <a:ext cx="1943100" cy="3530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6385" name="图片 3073" descr="图片2"/>
          <p:cNvPicPr>
            <a:picLocks noChangeAspect="1"/>
          </p:cNvPicPr>
          <p:nvPr/>
        </p:nvPicPr>
        <p:blipFill>
          <a:blip r:embed="rId1"/>
          <a:stretch>
            <a:fillRect/>
          </a:stretch>
        </p:blipFill>
        <p:spPr>
          <a:xfrm>
            <a:off x="0" y="12700"/>
            <a:ext cx="9126538" cy="5697538"/>
          </a:xfrm>
          <a:prstGeom prst="rect">
            <a:avLst/>
          </a:prstGeom>
          <a:noFill/>
          <a:ln w="9525">
            <a:noFill/>
          </a:ln>
        </p:spPr>
      </p:pic>
      <p:sp>
        <p:nvSpPr>
          <p:cNvPr id="28676" name="矩形 3"/>
          <p:cNvSpPr>
            <a:spLocks noChangeArrowheads="1"/>
          </p:cNvSpPr>
          <p:nvPr/>
        </p:nvSpPr>
        <p:spPr bwMode="auto">
          <a:xfrm>
            <a:off x="2622550" y="2092325"/>
            <a:ext cx="6503988" cy="1539875"/>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03815" tIns="0" rIns="56881" bIns="22833"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fontAlgn="auto"/>
            <a:r>
              <a:rPr lang="zh-CN" altLang="en-US" sz="2270" b="1" strike="noStrike" noProof="1">
                <a:solidFill>
                  <a:schemeClr val="bg1"/>
                </a:solidFill>
                <a:latin typeface="华文中宋" panose="02010600040101010101" pitchFamily="2" charset="-122"/>
                <a:ea typeface="微软雅黑" panose="020B0503020204020204" pitchFamily="34" charset="-122"/>
                <a:cs typeface="+mn-cs"/>
              </a:rPr>
              <a:t>    </a:t>
            </a:r>
            <a:endParaRPr lang="zh-CN" altLang="en-US" sz="2910" b="1" strike="noStrike" noProof="1">
              <a:solidFill>
                <a:schemeClr val="bg1"/>
              </a:solidFill>
              <a:latin typeface="华文中宋" panose="02010600040101010101" pitchFamily="2" charset="-122"/>
              <a:ea typeface="微软雅黑" panose="020B0503020204020204" pitchFamily="34" charset="-122"/>
            </a:endParaRPr>
          </a:p>
        </p:txBody>
      </p:sp>
      <p:sp>
        <p:nvSpPr>
          <p:cNvPr id="16388" name="文本框 5"/>
          <p:cNvSpPr txBox="1"/>
          <p:nvPr/>
        </p:nvSpPr>
        <p:spPr>
          <a:xfrm>
            <a:off x="2988310" y="2569210"/>
            <a:ext cx="6162040" cy="598805"/>
          </a:xfrm>
          <a:prstGeom prst="rect">
            <a:avLst/>
          </a:prstGeom>
          <a:noFill/>
          <a:ln w="9525">
            <a:noFill/>
          </a:ln>
        </p:spPr>
        <p:txBody>
          <a:bodyPr wrap="square" anchor="t" anchorCtr="0">
            <a:spAutoFit/>
          </a:bodyPr>
          <a:lstStyle/>
          <a:p>
            <a:r>
              <a:rPr lang="zh-CN" altLang="en-US" sz="3300" b="1" dirty="0">
                <a:solidFill>
                  <a:schemeClr val="bg1"/>
                </a:solidFill>
                <a:latin typeface="微软雅黑" panose="020B0503020204020204" pitchFamily="34" charset="-122"/>
                <a:ea typeface="微软雅黑" panose="020B0503020204020204" pitchFamily="34" charset="-122"/>
              </a:rPr>
              <a:t>关于完善金融审判工作机制问题</a:t>
            </a:r>
            <a:endParaRPr lang="zh-CN" altLang="en-US" sz="3300" b="1" dirty="0">
              <a:solidFill>
                <a:schemeClr val="bg1"/>
              </a:solidFill>
              <a:latin typeface="微软雅黑" panose="020B0503020204020204" pitchFamily="34" charset="-122"/>
              <a:ea typeface="微软雅黑" panose="020B0503020204020204" pitchFamily="34" charset="-122"/>
            </a:endParaRPr>
          </a:p>
        </p:txBody>
      </p:sp>
      <p:sp>
        <p:nvSpPr>
          <p:cNvPr id="7" name="MH_Number"/>
          <p:cNvSpPr/>
          <p:nvPr>
            <p:custDataLst>
              <p:tags r:id="rId2"/>
            </p:custDataLst>
          </p:nvPr>
        </p:nvSpPr>
        <p:spPr>
          <a:xfrm>
            <a:off x="2228278" y="2410016"/>
            <a:ext cx="788670" cy="911543"/>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gradFill>
            <a:gsLst>
              <a:gs pos="50000">
                <a:srgbClr val="EBA874"/>
              </a:gs>
              <a:gs pos="0">
                <a:srgbClr val="F2C5A2"/>
              </a:gs>
              <a:gs pos="100000">
                <a:srgbClr val="E48B45"/>
              </a:gs>
            </a:gsLst>
            <a:lin scaled="1"/>
          </a:gradFill>
          <a:ln w="28575" cap="flat" cmpd="sng" algn="ctr">
            <a:solidFill>
              <a:schemeClr val="bg1"/>
            </a:solidFill>
            <a:prstDash val="solid"/>
            <a:miter lim="800000"/>
          </a:ln>
          <a:effectLst/>
        </p:spPr>
        <p:txBody>
          <a:bodyPr lIns="0" tIns="0" rIns="0" bIns="0" anchor="ctr">
            <a:normAutofit/>
            <a:scene3d>
              <a:camera prst="orthographicFront"/>
              <a:lightRig rig="threePt" dir="t"/>
            </a:scene3d>
          </a:bodyPr>
          <a:lstStyle/>
          <a:p>
            <a:pPr lvl="0" algn="ctr" fontAlgn="auto">
              <a:buClrTx/>
              <a:buSzTx/>
              <a:buFontTx/>
              <a:defRPr/>
            </a:pPr>
            <a:r>
              <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rPr>
              <a:t>2</a:t>
            </a:r>
            <a:endParaRPr lang="en-US" altLang="zh-CN" sz="3600" b="1" i="1" kern="0">
              <a:solidFill>
                <a:schemeClr val="bg1"/>
              </a:solidFill>
              <a:effectLst>
                <a:outerShdw blurRad="38100" dist="19050" dir="2700000" algn="tl" rotWithShape="0">
                  <a:schemeClr val="dk1">
                    <a:alpha val="40000"/>
                  </a:schemeClr>
                </a:outerShdw>
              </a:effectLst>
              <a:latin typeface="+mn-lt"/>
              <a:ea typeface="+mn-ea"/>
              <a:sym typeface="+mn-ea"/>
            </a:endParaRPr>
          </a:p>
        </p:txBody>
      </p:sp>
      <p:pic>
        <p:nvPicPr>
          <p:cNvPr id="3" name="图片 2" descr="深色底使用-横"/>
          <p:cNvPicPr>
            <a:picLocks noChangeAspect="1"/>
          </p:cNvPicPr>
          <p:nvPr>
            <p:custDataLst>
              <p:tags r:id="rId3"/>
            </p:custDataLst>
          </p:nvPr>
        </p:nvPicPr>
        <p:blipFill>
          <a:blip r:embed="rId4"/>
          <a:stretch>
            <a:fillRect/>
          </a:stretch>
        </p:blipFill>
        <p:spPr>
          <a:xfrm>
            <a:off x="6867525" y="193040"/>
            <a:ext cx="1943100" cy="353060"/>
          </a:xfrm>
          <a:prstGeom prst="rect">
            <a:avLst/>
          </a:prstGeom>
        </p:spPr>
      </p:pic>
    </p:spTree>
    <p:custDataLst>
      <p:tags r:id="rId5"/>
    </p:custData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539750" y="1273175"/>
            <a:ext cx="8292465" cy="3965575"/>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nvSpPr>
        <p:spPr>
          <a:xfrm>
            <a:off x="611505" y="913130"/>
            <a:ext cx="8112125" cy="3503930"/>
          </a:xfrm>
          <a:prstGeom prst="rect">
            <a:avLst/>
          </a:prstGeom>
          <a:noFill/>
        </p:spPr>
        <p:txBody>
          <a:bodyPr wrap="square" rtlCol="0">
            <a:noAutofit/>
          </a:bodyPr>
          <a:p>
            <a:pPr algn="l"/>
            <a:r>
              <a:rPr lang="en-US" altLang="zh-CN" sz="2000">
                <a:solidFill>
                  <a:schemeClr val="tx1"/>
                </a:solidFill>
              </a:rPr>
              <a:t>   </a:t>
            </a:r>
            <a:endParaRPr lang="en-US" altLang="zh-CN" sz="2000">
              <a:solidFill>
                <a:schemeClr val="tx1"/>
              </a:solidFill>
            </a:endParaRPr>
          </a:p>
          <a:p>
            <a:pPr algn="ctr">
              <a:lnSpc>
                <a:spcPct val="150000"/>
              </a:lnSpc>
            </a:pPr>
            <a:r>
              <a:rPr lang="en-US" altLang="zh-CN" sz="2000" b="1">
                <a:solidFill>
                  <a:srgbClr val="C00000"/>
                </a:solidFill>
              </a:rPr>
              <a:t>最高人民法院印发《关于进一步加强金融审判工作的若干意见》的通知</a:t>
            </a:r>
            <a:endParaRPr lang="en-US" altLang="zh-CN" sz="2000" b="1">
              <a:solidFill>
                <a:srgbClr val="C00000"/>
              </a:solidFill>
            </a:endParaRPr>
          </a:p>
          <a:p>
            <a:pPr algn="ctr">
              <a:lnSpc>
                <a:spcPct val="150000"/>
              </a:lnSpc>
              <a:buClrTx/>
              <a:buSzTx/>
              <a:buFontTx/>
            </a:pPr>
            <a:r>
              <a:rPr lang="en-US" altLang="zh-CN" sz="2000" b="1">
                <a:solidFill>
                  <a:srgbClr val="C00000"/>
                </a:solidFill>
              </a:rPr>
              <a:t>法发</a:t>
            </a:r>
            <a:r>
              <a:rPr lang="zh-CN" altLang="en-US" sz="2000" b="1">
                <a:solidFill>
                  <a:srgbClr val="C00000"/>
                </a:solidFill>
              </a:rPr>
              <a:t>（</a:t>
            </a:r>
            <a:r>
              <a:rPr lang="en-US" altLang="zh-CN" sz="2000" b="1">
                <a:solidFill>
                  <a:srgbClr val="C00000"/>
                </a:solidFill>
              </a:rPr>
              <a:t>2017</a:t>
            </a:r>
            <a:r>
              <a:rPr lang="zh-CN" altLang="en-US" sz="2000" b="1">
                <a:solidFill>
                  <a:srgbClr val="C00000"/>
                </a:solidFill>
              </a:rPr>
              <a:t>）</a:t>
            </a:r>
            <a:r>
              <a:rPr lang="en-US" altLang="zh-CN" sz="2000" b="1">
                <a:solidFill>
                  <a:srgbClr val="C00000"/>
                </a:solidFill>
              </a:rPr>
              <a:t>22号</a:t>
            </a:r>
            <a:endParaRPr lang="en-US" altLang="zh-CN" sz="2000" b="1">
              <a:solidFill>
                <a:srgbClr val="C00000"/>
              </a:solidFill>
            </a:endParaRPr>
          </a:p>
          <a:p>
            <a:pPr algn="ctr">
              <a:lnSpc>
                <a:spcPct val="150000"/>
              </a:lnSpc>
              <a:buClrTx/>
              <a:buSzTx/>
              <a:buFontTx/>
            </a:pPr>
            <a:endParaRPr lang="en-US" altLang="zh-CN" sz="2000">
              <a:solidFill>
                <a:schemeClr val="tx1"/>
              </a:solidFill>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en-US" altLang="zh-CN" sz="2000">
                <a:solidFill>
                  <a:schemeClr val="tx1"/>
                </a:solidFill>
              </a:rPr>
              <a:t>25.加强与金融监管机构的协调配合，推动完善金融法治体系。探索建立人民法院与金融监管机构之间的沟通机制，定期通报涉及金融风险防范与金融安全的重要案件情况，强化金融监管和金融审判的衔接配合，推动形成统一完善的金融法治体系。</a:t>
            </a:r>
            <a:endParaRPr lang="en-US" altLang="zh-CN" sz="2000">
              <a:solidFill>
                <a:schemeClr val="tx1"/>
              </a:solidFill>
            </a:endParaRPr>
          </a:p>
        </p:txBody>
      </p:sp>
      <p:sp>
        <p:nvSpPr>
          <p:cNvPr id="7" name="Rectangle 601"/>
          <p:cNvSpPr/>
          <p:nvPr>
            <p:custDataLst>
              <p:tags r:id="rId2"/>
            </p:custDataLst>
          </p:nvPr>
        </p:nvSpPr>
        <p:spPr>
          <a:xfrm flipV="1">
            <a:off x="635" y="-22860"/>
            <a:ext cx="9175750" cy="757555"/>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8" name="Rectangle 603"/>
          <p:cNvSpPr/>
          <p:nvPr>
            <p:custDataLst>
              <p:tags r:id="rId3"/>
            </p:custDataLst>
          </p:nvPr>
        </p:nvSpPr>
        <p:spPr>
          <a:xfrm>
            <a:off x="-36195" y="151130"/>
            <a:ext cx="9090660" cy="450215"/>
          </a:xfrm>
          <a:prstGeom prst="rect">
            <a:avLst/>
          </a:prstGeom>
          <a:noFill/>
          <a:ln w="9525">
            <a:noFill/>
          </a:ln>
        </p:spPr>
        <p:txBody>
          <a:bodyPr wrap="square" anchor="t" anchorCtr="0">
            <a:spAutoFit/>
          </a:bodyPr>
          <a:p>
            <a:pPr algn="ctr" eaLnBrk="0" hangingPunct="0">
              <a:lnSpc>
                <a:spcPts val="2800"/>
              </a:lnSpc>
              <a:spcBef>
                <a:spcPct val="20000"/>
              </a:spcBef>
            </a:pPr>
            <a:r>
              <a:rPr lang="zh-CN" altLang="en-US" sz="2800" b="1" dirty="0">
                <a:solidFill>
                  <a:schemeClr val="bg1"/>
                </a:solidFill>
                <a:latin typeface="微软雅黑" panose="020B0503020204020204" pitchFamily="34" charset="-122"/>
                <a:ea typeface="微软雅黑" panose="020B0503020204020204" pitchFamily="34" charset="-122"/>
                <a:sym typeface="+mn-ea"/>
              </a:rPr>
              <a:t>一、推动建立金融司法与金融监管的常态化协同机制</a:t>
            </a:r>
            <a:endParaRPr lang="zh-CN" altLang="en-US" sz="280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1"/>
          <p:cNvSpPr/>
          <p:nvPr>
            <p:custDataLst>
              <p:tags r:id="rId1"/>
            </p:custDataLst>
          </p:nvPr>
        </p:nvSpPr>
        <p:spPr>
          <a:xfrm>
            <a:off x="539750" y="1273175"/>
            <a:ext cx="8114665" cy="3965575"/>
          </a:xfrm>
          <a:prstGeom prst="rect">
            <a:avLst/>
          </a:prstGeom>
          <a:solidFill>
            <a:schemeClr val="bg1"/>
          </a:solidFill>
          <a:ln>
            <a:noFill/>
          </a:ln>
          <a:effectLst>
            <a:outerShdw blurRad="381000" dir="5400000" algn="ctr" rotWithShape="0">
              <a:schemeClr val="lt1">
                <a:lumMod val="50000"/>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27653" name="Rectangle 15"/>
          <p:cNvSpPr>
            <a:spLocks noChangeArrowheads="1"/>
          </p:cNvSpPr>
          <p:nvPr/>
        </p:nvSpPr>
        <p:spPr bwMode="auto">
          <a:xfrm>
            <a:off x="0" y="5532438"/>
            <a:ext cx="9144000" cy="182563"/>
          </a:xfrm>
          <a:prstGeom prst="rect">
            <a:avLst/>
          </a:prstGeom>
          <a:solidFill>
            <a:srgbClr val="E4681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64800"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fontAlgn="base" hangingPunct="1">
              <a:spcBef>
                <a:spcPct val="0"/>
              </a:spcBef>
              <a:buFont typeface="Arial" panose="020B0604020202020204" pitchFamily="34" charset="0"/>
              <a:buNone/>
            </a:pPr>
            <a:endParaRPr lang="zh-CN" altLang="zh-CN" sz="1620" strike="noStrike" noProof="1">
              <a:solidFill>
                <a:srgbClr val="FFFFFF"/>
              </a:solidFill>
            </a:endParaRPr>
          </a:p>
        </p:txBody>
      </p:sp>
      <p:sp>
        <p:nvSpPr>
          <p:cNvPr id="2" name="文本框 1"/>
          <p:cNvSpPr txBox="1"/>
          <p:nvPr/>
        </p:nvSpPr>
        <p:spPr>
          <a:xfrm>
            <a:off x="723900" y="1273175"/>
            <a:ext cx="7641590" cy="3743960"/>
          </a:xfrm>
          <a:prstGeom prst="rect">
            <a:avLst/>
          </a:prstGeom>
          <a:noFill/>
        </p:spPr>
        <p:txBody>
          <a:bodyPr wrap="square" rtlCol="0">
            <a:noAutofit/>
          </a:bodyPr>
          <a:p>
            <a:pPr algn="l"/>
            <a:r>
              <a:rPr lang="en-US" altLang="zh-CN" sz="2000">
                <a:solidFill>
                  <a:schemeClr val="tx1"/>
                </a:solidFill>
              </a:rPr>
              <a:t>   </a:t>
            </a:r>
            <a:endParaRPr lang="en-US" altLang="zh-CN" sz="2000">
              <a:solidFill>
                <a:schemeClr val="tx1"/>
              </a:solidFill>
            </a:endParaRPr>
          </a:p>
          <a:p>
            <a:pPr indent="508000" algn="l">
              <a:lnSpc>
                <a:spcPct val="150000"/>
              </a:lnSpc>
              <a:buClrTx/>
              <a:buSzTx/>
              <a:buFontTx/>
              <a:extLst>
                <a:ext uri="{35155182-B16C-46BC-9424-99874614C6A1}">
                  <wpsdc:indentchars xmlns:wpsdc="http://www.wps.cn/officeDocument/2017/drawingmlCustomData" val="200" checksum="282533468"/>
                </a:ext>
              </a:extLst>
            </a:pPr>
            <a:r>
              <a:rPr lang="en-US" altLang="zh-CN" sz="2000">
                <a:solidFill>
                  <a:schemeClr val="tx1"/>
                </a:solidFill>
              </a:rPr>
              <a:t>各级法院要加大对金融纠纷特别是消费类金融纠纷源头化解、多元化解，进一步强化</a:t>
            </a:r>
            <a:r>
              <a:rPr lang="en-US" altLang="zh-CN" sz="2000" b="1">
                <a:solidFill>
                  <a:srgbClr val="C00000"/>
                </a:solidFill>
              </a:rPr>
              <a:t>“</a:t>
            </a:r>
            <a:r>
              <a:rPr lang="en-US" altLang="zh-CN" sz="2000" b="1">
                <a:solidFill>
                  <a:srgbClr val="C00000"/>
                </a:solidFill>
              </a:rPr>
              <a:t>把诉前调解挺在前面”</a:t>
            </a:r>
            <a:r>
              <a:rPr lang="en-US" altLang="zh-CN" sz="2000">
                <a:solidFill>
                  <a:schemeClr val="tx1"/>
                </a:solidFill>
              </a:rPr>
              <a:t>的意识，积极争取金融监管部门、行业协会、行业调解组织的大力支持和积极参与，在人民法院“一站式多元纠纷解决和诉讼服务体系”总体制度框架下，完善金融纠纷多元解决机制，完善诉前调解与司法确认的制度衔接，完善示范判决促进类案调解的制度功能，完善调解执行一体化的考核激励机制，短平快、低成本、实质性化解矛盾，维护社会稳定。</a:t>
            </a:r>
            <a:endParaRPr lang="en-US" altLang="zh-CN" sz="2000">
              <a:solidFill>
                <a:schemeClr val="tx1"/>
              </a:solidFill>
            </a:endParaRPr>
          </a:p>
        </p:txBody>
      </p:sp>
      <p:sp>
        <p:nvSpPr>
          <p:cNvPr id="7" name="Rectangle 601"/>
          <p:cNvSpPr/>
          <p:nvPr>
            <p:custDataLst>
              <p:tags r:id="rId2"/>
            </p:custDataLst>
          </p:nvPr>
        </p:nvSpPr>
        <p:spPr>
          <a:xfrm flipV="1">
            <a:off x="635" y="-22860"/>
            <a:ext cx="9175750" cy="757555"/>
          </a:xfrm>
          <a:prstGeom prst="rect">
            <a:avLst/>
          </a:prstGeom>
          <a:solidFill>
            <a:srgbClr val="E46813"/>
          </a:solidFill>
          <a:ln w="9525">
            <a:noFill/>
          </a:ln>
        </p:spPr>
        <p:txBody>
          <a:bodyPr anchor="ctr" anchorCtr="0"/>
          <a:p>
            <a:pPr algn="ctr" eaLnBrk="0" hangingPunct="0"/>
            <a:endParaRPr lang="zh-CN" altLang="en-US" dirty="0">
              <a:latin typeface="Calibri" panose="020F0502020204030204" pitchFamily="34" charset="0"/>
              <a:ea typeface="宋体" panose="02010600030101010101" pitchFamily="2" charset="-122"/>
            </a:endParaRPr>
          </a:p>
        </p:txBody>
      </p:sp>
      <p:sp>
        <p:nvSpPr>
          <p:cNvPr id="8" name="Rectangle 603"/>
          <p:cNvSpPr/>
          <p:nvPr>
            <p:custDataLst>
              <p:tags r:id="rId3"/>
            </p:custDataLst>
          </p:nvPr>
        </p:nvSpPr>
        <p:spPr>
          <a:xfrm>
            <a:off x="-36195" y="151130"/>
            <a:ext cx="9090660" cy="450215"/>
          </a:xfrm>
          <a:prstGeom prst="rect">
            <a:avLst/>
          </a:prstGeom>
          <a:noFill/>
          <a:ln w="9525">
            <a:noFill/>
          </a:ln>
        </p:spPr>
        <p:txBody>
          <a:bodyPr wrap="square" anchor="t" anchorCtr="0">
            <a:spAutoFit/>
          </a:bodyPr>
          <a:p>
            <a:pPr algn="ctr" eaLnBrk="0" hangingPunct="0">
              <a:lnSpc>
                <a:spcPts val="2800"/>
              </a:lnSpc>
              <a:spcBef>
                <a:spcPct val="20000"/>
              </a:spcBef>
            </a:pPr>
            <a:r>
              <a:rPr lang="zh-CN" altLang="en-US" sz="2800" b="1" dirty="0">
                <a:solidFill>
                  <a:schemeClr val="bg1"/>
                </a:solidFill>
                <a:latin typeface="微软雅黑" panose="020B0503020204020204" pitchFamily="34" charset="-122"/>
                <a:ea typeface="微软雅黑" panose="020B0503020204020204" pitchFamily="34" charset="-122"/>
                <a:sym typeface="+mn-ea"/>
              </a:rPr>
              <a:t>二、进一步完善金融纠纷多元化解机制</a:t>
            </a:r>
            <a:endParaRPr lang="zh-CN" altLang="en-US" sz="2800" b="1" dirty="0">
              <a:solidFill>
                <a:schemeClr val="bg1"/>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671_1*i*3"/>
  <p:tag name="KSO_WM_TEMPLATE_CATEGORY" val="diagram"/>
  <p:tag name="KSO_WM_TEMPLATE_INDEX" val="20203671"/>
  <p:tag name="KSO_WM_UNIT_LAYERLEVEL" val="1"/>
  <p:tag name="KSO_WM_TAG_VERSION" val="1.0"/>
  <p:tag name="KSO_WM_BEAUTIFY_FLAG" val="#wm#"/>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671_1*i*4"/>
  <p:tag name="KSO_WM_TEMPLATE_CATEGORY" val="diagram"/>
  <p:tag name="KSO_WM_TEMPLATE_INDEX" val="20203671"/>
  <p:tag name="KSO_WM_UNIT_LAYERLEVEL" val="1"/>
  <p:tag name="KSO_WM_TAG_VERSION" val="1.0"/>
  <p:tag name="KSO_WM_BEAUTIFY_FLAG" val="#wm#"/>
  <p:tag name="KSO_WM_UNIT_FILL_FORE_SCHEMECOLOR_INDEX_BRIGHTNESS" val="-0.25"/>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02.xml><?xml version="1.0" encoding="utf-8"?>
<p:tagLst xmlns:p="http://schemas.openxmlformats.org/presentationml/2006/main">
  <p:tag name="KSO_WM_SLIDE_ID" val="diagram20203671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895*464"/>
  <p:tag name="KSO_WM_SLIDE_POSITION" val="32*36"/>
  <p:tag name="KSO_WM_TAG_VERSION" val="1.0"/>
  <p:tag name="KSO_WM_BEAUTIFY_FLAG" val="#wm#"/>
  <p:tag name="KSO_WM_TEMPLATE_CATEGORY" val="diagram"/>
  <p:tag name="KSO_WM_TEMPLATE_INDEX" val="20203671"/>
  <p:tag name="KSO_WM_SLIDE_LAYOUT" val="a_f"/>
  <p:tag name="KSO_WM_SLIDE_LAYOUT_CNT" val="1_1"/>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303_1*i*1"/>
  <p:tag name="KSO_WM_TEMPLATE_CATEGORY" val="diagram"/>
  <p:tag name="KSO_WM_TEMPLATE_INDEX" val="20212303"/>
  <p:tag name="KSO_WM_UNIT_LAYERLEVEL" val="1"/>
  <p:tag name="KSO_WM_TAG_VERSION" val="1.0"/>
  <p:tag name="KSO_WM_BEAUTIFY_FLAG" val="#wm#"/>
  <p:tag name="KSO_WM_UNIT_SM_LIMIT_TYPE" val="2"/>
  <p:tag name="KSO_WM_UNIT_BLOCK" val="0"/>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0}"/>
  <p:tag name="KSO_WM_UNIT_DEC_AREA_ID" val="d6b7b97a08cd45318ddbc29e28f79a68"/>
  <p:tag name="PA" val="v5.2.11"/>
  <p:tag name="KSO_WM_CHIP_GROUPID" val="5e757e3269be4861f5f8614a"/>
  <p:tag name="KSO_WM_CHIP_XID" val="5f607145688f7a6c7bea32a6"/>
  <p:tag name="KSO_WM_UNIT_LINE_FORE_SCHEMECOLOR_INDEX_BRIGHTNESS" val="-0.25"/>
  <p:tag name="KSO_WM_UNIT_LINE_FORE_SCHEMECOLOR_INDEX" val="14"/>
  <p:tag name="KSO_WM_UNIT_LINE_FILL_TYPE" val="2"/>
  <p:tag name="KSO_WM_TEMPLATE_ASSEMBLE_XID" val="60656f434054ed1e2fb80686"/>
  <p:tag name="KSO_WM_TEMPLATE_ASSEMBLE_GROUPID" val="60656f434054ed1e2fb80686"/>
</p:tagLst>
</file>

<file path=ppt/tags/tag104.xml><?xml version="1.0" encoding="utf-8"?>
<p:tagLst xmlns:p="http://schemas.openxmlformats.org/presentationml/2006/main">
  <p:tag name="KSO_WM_UNIT_BLOCK" val="0"/>
  <p:tag name="KSO_WM_UNIT_SM_LIMIT_TYPE" val="2"/>
  <p:tag name="KSO_WM_UNIT_DEC_AREA_ID" val="09af2422ee32446883a82694180d26fd"/>
  <p:tag name="KSO_WM_UNIT_HIGHLIGHT" val="0"/>
  <p:tag name="KSO_WM_UNIT_COMPATIBLE" val="0"/>
  <p:tag name="KSO_WM_UNIT_DIAGRAM_ISNUMVISUAL" val="0"/>
  <p:tag name="KSO_WM_UNIT_DIAGRAM_ISREFERUNIT" val="0"/>
  <p:tag name="KSO_WM_UNIT_TYPE" val="i"/>
  <p:tag name="KSO_WM_UNIT_INDEX" val="2"/>
  <p:tag name="KSO_WM_UNIT_ID" val="diagram20212303_1*i*2"/>
  <p:tag name="KSO_WM_TEMPLATE_CATEGORY" val="diagram"/>
  <p:tag name="KSO_WM_TEMPLATE_INDEX" val="20212303"/>
  <p:tag name="KSO_WM_UNIT_LAYERLEVEL" val="1"/>
  <p:tag name="KSO_WM_TAG_VERSION" val="1.0"/>
  <p:tag name="KSO_WM_BEAUTIFY_FLAG" val="#wm#"/>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0}"/>
  <p:tag name="KSO_WM_CHIP_GROUPID" val="5e757e3269be4861f5f8614a"/>
  <p:tag name="KSO_WM_CHIP_XID" val="5f607145688f7a6c7bea32a6"/>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 name="KSO_WM_UNIT_VALUE" val="72"/>
  <p:tag name="KSO_WM_TEMPLATE_ASSEMBLE_XID" val="60656f434054ed1e2fb80686"/>
  <p:tag name="KSO_WM_TEMPLATE_ASSEMBLE_GROUPID" val="60656f434054ed1e2fb80686"/>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2303_1*i*3"/>
  <p:tag name="KSO_WM_TEMPLATE_CATEGORY" val="diagram"/>
  <p:tag name="KSO_WM_TEMPLATE_INDEX" val="20212303"/>
  <p:tag name="KSO_WM_UNIT_LAYERLEVEL" val="1"/>
  <p:tag name="KSO_WM_TAG_VERSION" val="1.0"/>
  <p:tag name="KSO_WM_BEAUTIFY_FLAG" val="#wm#"/>
  <p:tag name="KSO_WM_UNIT_BLOCK" val="0"/>
  <p:tag name="KSO_WM_UNIT_SM_LIMIT_TYPE" val="2"/>
  <p:tag name="KSO_WM_UNIT_DECORATE_INFO" val="{&quot;ReferentInfo&quot;:{&quot;Id&quot;:&quot;slide&quot;,&quot;X&quot;:{&quot;Pos&quot;:0},&quot;Y&quot;:{&quot;Pos&quot;:2}},&quot;DecorateInfoX&quot;:{&quot;Pos&quot;:0,&quot;IsAbs&quot;:false},&quot;DecorateInfoY&quot;:{&quot;Pos&quot;:2,&quot;IsAbs&quot;:false},&quot;DecorateInfoW&quot;:{&quot;IsAbs&quot;:false},&quot;DecorateInfoH&quot;:{&quot;IsAbs&quot;:false},&quot;whChangeMode&quot;:0}"/>
  <p:tag name="KSO_WM_UNIT_DEC_AREA_ID" val="d5b40817ac0b46399ce6168549b75b5b"/>
  <p:tag name="PA" val="v5.2.11"/>
  <p:tag name="KSO_WM_CHIP_GROUPID" val="5e757e3269be4861f5f8614a"/>
  <p:tag name="KSO_WM_CHIP_XID" val="5f607145688f7a6c7bea32a6"/>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 name="KSO_WM_UNIT_VALUE" val="30"/>
  <p:tag name="KSO_WM_TEMPLATE_ASSEMBLE_XID" val="60656f434054ed1e2fb80686"/>
  <p:tag name="KSO_WM_TEMPLATE_ASSEMBLE_GROUPID" val="60656f434054ed1e2fb80686"/>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2303_1*i*4"/>
  <p:tag name="KSO_WM_TEMPLATE_CATEGORY" val="diagram"/>
  <p:tag name="KSO_WM_TEMPLATE_INDEX" val="20212303"/>
  <p:tag name="KSO_WM_UNIT_LAYERLEVEL" val="1"/>
  <p:tag name="KSO_WM_TAG_VERSION" val="1.0"/>
  <p:tag name="KSO_WM_BEAUTIFY_FLAG" val="#wm#"/>
  <p:tag name="KSO_WM_UNIT_SM_LIMIT_TYPE" val="2"/>
  <p:tag name="KSO_WM_UNIT_BLOCK" val="0"/>
  <p:tag name="KSO_WM_UNIT_DECORATE_INFO" val="{&quot;ReferentInfo&quot;:{&quot;Id&quot;:&quot;slide&quot;,&quot;X&quot;:{&quot;Pos&quot;:0},&quot;Y&quot;:{&quot;Pos&quot;:2}},&quot;DecorateInfoX&quot;:{&quot;Pos&quot;:0,&quot;IsAbs&quot;:false},&quot;DecorateInfoY&quot;:{&quot;Pos&quot;:2,&quot;IsAbs&quot;:false},&quot;DecorateInfoW&quot;:{&quot;IsAbs&quot;:false},&quot;DecorateInfoH&quot;:{&quot;IsAbs&quot;:false},&quot;whChangeMode&quot;:0}"/>
  <p:tag name="KSO_WM_UNIT_DEC_AREA_ID" val="bf73e0fa95254115a65380345b4aa9dc"/>
  <p:tag name="PA" val="v5.2.11"/>
  <p:tag name="KSO_WM_CHIP_GROUPID" val="5e757e3269be4861f5f8614a"/>
  <p:tag name="KSO_WM_CHIP_XID" val="5f607145688f7a6c7bea32a6"/>
  <p:tag name="KSO_WM_UNIT_LINE_FORE_SCHEMECOLOR_INDEX_BRIGHTNESS" val="-0.25"/>
  <p:tag name="KSO_WM_UNIT_LINE_FORE_SCHEMECOLOR_INDEX" val="14"/>
  <p:tag name="KSO_WM_UNIT_LINE_FILL_TYPE" val="2"/>
  <p:tag name="KSO_WM_TEMPLATE_ASSEMBLE_XID" val="60656f434054ed1e2fb80686"/>
  <p:tag name="KSO_WM_TEMPLATE_ASSEMBLE_GROUPID" val="60656f434054ed1e2fb80686"/>
</p:tagLst>
</file>

<file path=ppt/tags/tag107.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a"/>
  <p:tag name="KSO_WM_UNIT_INDEX" val="1"/>
  <p:tag name="KSO_WM_UNIT_ID" val="diagram20212303_1*a*1"/>
  <p:tag name="KSO_WM_TEMPLATE_CATEGORY" val="diagram"/>
  <p:tag name="KSO_WM_TEMPLATE_INDEX" val="20212303"/>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d32a3a9cc15f4fccb2982bc719ecb06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t&quot;,&quot;fill_mode&quot;:&quot;full&quot;,&quot;sacle_strategy&quot;:&quot;smart&quot;}"/>
  <p:tag name="KSO_WM_ASSEMBLE_CHIP_INDEX" val="a43f3b9f6d47485481779bc834c3ce7d"/>
  <p:tag name="KSO_WM_UNIT_TEXT_FILL_FORE_SCHEMECOLOR_INDEX_BRIGHTNESS" val="0"/>
  <p:tag name="KSO_WM_UNIT_TEXT_FILL_FORE_SCHEMECOLOR_INDEX" val="13"/>
  <p:tag name="KSO_WM_UNIT_TEXT_FILL_TYPE" val="1"/>
  <p:tag name="KSO_WM_TEMPLATE_ASSEMBLE_XID" val="60656f434054ed1e2fb80686"/>
  <p:tag name="KSO_WM_TEMPLATE_ASSEMBLE_GROUPID" val="60656f434054ed1e2fb80686"/>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3940_1*l_h_i*1_1_2"/>
  <p:tag name="KSO_WM_TEMPLATE_CATEGORY" val="diagram"/>
  <p:tag name="KSO_WM_TEMPLATE_INDEX" val="20213940"/>
  <p:tag name="KSO_WM_UNIT_LAYERLEVEL" val="1_1_1"/>
  <p:tag name="KSO_WM_TAG_VERSION" val="1.0"/>
  <p:tag name="KSO_WM_BEAUTIFY_FLAG" val="#wm#"/>
  <p:tag name="KSO_WM_UNIT_TYPE" val="l_h_i"/>
  <p:tag name="KSO_WM_UNIT_INDEX" val="1_1_2"/>
  <p:tag name="KSO_WM_DIAGRAM_GROUP_CODE" val="l1-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1"/>
  <p:tag name="KSO_WM_UNIT_ID" val="diagram20213940_1*l_h_i*1_1_1"/>
  <p:tag name="KSO_WM_TEMPLATE_CATEGORY" val="diagram"/>
  <p:tag name="KSO_WM_TEMPLATE_INDEX" val="20213940"/>
  <p:tag name="KSO_WM_UNIT_LAYERLEVEL" val="1_1_1"/>
  <p:tag name="KSO_WM_TAG_VERSION" val="1.0"/>
  <p:tag name="KSO_WM_BEAUTIFY_FLAG" val="#wm#"/>
  <p:tag name="KSO_WM_DIAGRAM_GROUP_CODE" val="l1-1"/>
  <p:tag name="KSO_WM_UNIT_TEXT_FILL_FORE_SCHEMECOLOR_INDEX_BRIGHTNESS" val="0"/>
  <p:tag name="KSO_WM_UNIT_TEXT_FILL_FORE_SCHEMECOLOR_INDEX" val="5"/>
  <p:tag name="KSO_WM_UNIT_TEXT_FILL_TYPE" val="1"/>
  <p:tag name="KSO_WM_UNIT_USESOURCEFORMAT_APPLY" val="1"/>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3940_1*l_h_f*1_1_1"/>
  <p:tag name="KSO_WM_TEMPLATE_CATEGORY" val="diagram"/>
  <p:tag name="KSO_WM_TEMPLATE_INDEX" val="20213940"/>
  <p:tag name="KSO_WM_UNIT_LAYERLEVEL" val="1_1_1"/>
  <p:tag name="KSO_WM_TAG_VERSION" val="1.0"/>
  <p:tag name="KSO_WM_BEAUTIFY_FLAG" val="#wm#"/>
  <p:tag name="KSO_WM_UNIT_SUBTYPE" val="a"/>
  <p:tag name="KSO_WM_UNIT_NOCLEAR" val="0"/>
  <p:tag name="KSO_WM_UNIT_TYPE" val="l_h_f"/>
  <p:tag name="KSO_WM_UNIT_INDEX" val="1_1_1"/>
  <p:tag name="KSO_WM_DIAGRAM_GROUP_CODE" val="l1-1"/>
  <p:tag name="KSO_WM_UNIT_PRESET_TEXT" val="单击此处输入你的正文，文字是您思想的提炼"/>
  <p:tag name="KSO_WM_UNIT_VALUE" val="22"/>
  <p:tag name="KSO_WM_UNIT_TEXT_FILL_FORE_SCHEMECOLOR_INDEX_BRIGHTNESS" val="0"/>
  <p:tag name="KSO_WM_UNIT_TEXT_FILL_FORE_SCHEMECOLOR_INDEX" val="5"/>
  <p:tag name="KSO_WM_UNIT_TEXT_FILL_TYPE" val="1"/>
  <p:tag name="KSO_WM_UNIT_USESOURCEFORMAT_APPLY" val="1"/>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3940_1*l_h_a*1_1_1"/>
  <p:tag name="KSO_WM_TEMPLATE_CATEGORY" val="diagram"/>
  <p:tag name="KSO_WM_TEMPLATE_INDEX" val="20213940"/>
  <p:tag name="KSO_WM_UNIT_LAYERLEVEL" val="1_1_1"/>
  <p:tag name="KSO_WM_TAG_VERSION" val="1.0"/>
  <p:tag name="KSO_WM_BEAUTIFY_FLAG" val="#wm#"/>
  <p:tag name="KSO_WM_UNIT_ISCONTENTSTITLE" val="0"/>
  <p:tag name="KSO_WM_UNIT_ISNUMDGMTITLE" val="0"/>
  <p:tag name="KSO_WM_UNIT_NOCLEAR" val="0"/>
  <p:tag name="KSO_WM_UNIT_TYPE" val="l_h_a"/>
  <p:tag name="KSO_WM_UNIT_INDEX" val="1_1_1"/>
  <p:tag name="KSO_WM_DIAGRAM_GROUP_CODE" val="l1-1"/>
  <p:tag name="KSO_WM_UNIT_PRESET_TEXT" val="添加标题"/>
  <p:tag name="KSO_WM_UNIT_VALUE" val="5"/>
  <p:tag name="KSO_WM_UNIT_TEXT_FILL_FORE_SCHEMECOLOR_INDEX_BRIGHTNESS" val="0"/>
  <p:tag name="KSO_WM_UNIT_TEXT_FILL_FORE_SCHEMECOLOR_INDEX" val="5"/>
  <p:tag name="KSO_WM_UNIT_TEXT_FILL_TYPE" val="1"/>
  <p:tag name="KSO_WM_UNIT_USESOURCEFORMAT_APPLY" val="1"/>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3940_1*l_h_i*1_2_2"/>
  <p:tag name="KSO_WM_TEMPLATE_CATEGORY" val="diagram"/>
  <p:tag name="KSO_WM_TEMPLATE_INDEX" val="20213940"/>
  <p:tag name="KSO_WM_UNIT_LAYERLEVEL" val="1_1_1"/>
  <p:tag name="KSO_WM_TAG_VERSION" val="1.0"/>
  <p:tag name="KSO_WM_BEAUTIFY_FLAG" val="#wm#"/>
  <p:tag name="KSO_WM_UNIT_TYPE" val="l_h_i"/>
  <p:tag name="KSO_WM_UNIT_INDEX" val="1_2_2"/>
  <p:tag name="KSO_WM_DIAGRAM_GROUP_CODE" val="l1-1"/>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1"/>
  <p:tag name="KSO_WM_UNIT_ID" val="diagram20213940_1*l_h_i*1_2_1"/>
  <p:tag name="KSO_WM_TEMPLATE_CATEGORY" val="diagram"/>
  <p:tag name="KSO_WM_TEMPLATE_INDEX" val="20213940"/>
  <p:tag name="KSO_WM_UNIT_LAYERLEVEL" val="1_1_1"/>
  <p:tag name="KSO_WM_TAG_VERSION" val="1.0"/>
  <p:tag name="KSO_WM_BEAUTIFY_FLAG" val="#wm#"/>
  <p:tag name="KSO_WM_DIAGRAM_GROUP_CODE" val="l1-1"/>
  <p:tag name="KSO_WM_UNIT_TEXT_FILL_FORE_SCHEMECOLOR_INDEX_BRIGHTNESS" val="0"/>
  <p:tag name="KSO_WM_UNIT_TEXT_FILL_FORE_SCHEMECOLOR_INDEX" val="7"/>
  <p:tag name="KSO_WM_UNIT_TEXT_FILL_TYPE" val="1"/>
  <p:tag name="KSO_WM_UNIT_USESOURCEFORMAT_APPLY" val="1"/>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3940_1*l_h_a*1_2_1"/>
  <p:tag name="KSO_WM_TEMPLATE_CATEGORY" val="diagram"/>
  <p:tag name="KSO_WM_TEMPLATE_INDEX" val="20213940"/>
  <p:tag name="KSO_WM_UNIT_LAYERLEVEL" val="1_1_1"/>
  <p:tag name="KSO_WM_TAG_VERSION" val="1.0"/>
  <p:tag name="KSO_WM_BEAUTIFY_FLAG" val="#wm#"/>
  <p:tag name="KSO_WM_UNIT_ISCONTENTSTITLE" val="0"/>
  <p:tag name="KSO_WM_UNIT_ISNUMDGMTITLE" val="0"/>
  <p:tag name="KSO_WM_UNIT_NOCLEAR" val="0"/>
  <p:tag name="KSO_WM_UNIT_TYPE" val="l_h_a"/>
  <p:tag name="KSO_WM_UNIT_INDEX" val="1_2_1"/>
  <p:tag name="KSO_WM_DIAGRAM_GROUP_CODE" val="l1-1"/>
  <p:tag name="KSO_WM_UNIT_PRESET_TEXT" val="添加标题"/>
  <p:tag name="KSO_WM_UNIT_VALUE" val="5"/>
  <p:tag name="KSO_WM_UNIT_TEXT_FILL_FORE_SCHEMECOLOR_INDEX_BRIGHTNESS" val="0"/>
  <p:tag name="KSO_WM_UNIT_TEXT_FILL_FORE_SCHEMECOLOR_INDEX" val="7"/>
  <p:tag name="KSO_WM_UNIT_TEXT_FILL_TYPE" val="1"/>
  <p:tag name="KSO_WM_UNIT_USESOURCEFORMAT_APPLY" val="1"/>
</p:tagLst>
</file>

<file path=ppt/tags/tag115.xml><?xml version="1.0" encoding="utf-8"?>
<p:tagLst xmlns:p="http://schemas.openxmlformats.org/presentationml/2006/main">
  <p:tag name="KSO_WM_SLIDE_ID" val="diagram20212303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59*542"/>
  <p:tag name="KSO_WM_SLIDE_POSITION" val="0*0"/>
  <p:tag name="KSO_WM_TAG_VERSION" val="1.0"/>
  <p:tag name="KSO_WM_BEAUTIFY_FLAG" val="#wm#"/>
  <p:tag name="KSO_WM_TEMPLATE_CATEGORY" val="diagram"/>
  <p:tag name="KSO_WM_TEMPLATE_INDEX" val="20212303"/>
  <p:tag name="KSO_WM_SLIDE_LAYOUT" val="a_d"/>
  <p:tag name="KSO_WM_SLIDE_LAYOUT_CNT" val="1_1"/>
  <p:tag name="KSO_WM_SLIDE_CAN_ADD_NAVIGATION" val="1"/>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607145688f7a6c7bea32a6"/>
  <p:tag name="KSO_WM_CHIP_FILLPROP" val="[[{&quot;text_align&quot;:&quot;ct&quot;,&quot;text_direction&quot;:&quot;horizontal&quot;,&quot;support_big_font&quot;:false,&quot;fill_id&quot;:&quot;ddcf2610c0ac4b45bec7e29ab0ab1f83&quot;,&quot;fill_align&quot;:&quot;ct&quot;,&quot;chip_types&quot;:[&quot;header&quot;]},{&quot;text_align&quot;:&quot;lm&quot;,&quot;text_direction&quot;:&quot;horizontal&quot;,&quot;support_features&quot;:[&quot;collage&quot;,&quot;carousel&quot;],&quot;support_big_font&quot;:false,&quot;fill_id&quot;:&quot;f2ad6f8ec5eb4c60ab8a9b497fa44351&quot;,&quot;fill_align&quot;:&quot;cm&quot;,&quot;chip_types&quot;:[&quot;diagram&quot;,&quot;pictext&quot;,&quot;text&quot;,&quot;picture&quot;,&quot;chart&quot;,&quot;table&quot;,&quot;video&quot;]}]]"/>
  <p:tag name="KSO_WM_CHIP_DECFILLPROP" val="[]"/>
  <p:tag name="KSO_WM_SLIDE_LAYOUT_INFO" val="{&quot;id&quot;:&quot;2021-04-01T15:36:38&quot;,&quot;maxSize&quot;:{&quot;size1&quot;:30.1},&quot;minSize&quot;:{&quot;size1&quot;:20.1},&quot;normalSize&quot;:{&quot;size1&quot;:25.7},&quot;subLayout&quot;:[{&quot;id&quot;:&quot;2021-04-01T15:36:38&quot;,&quot;margin&quot;:{&quot;bottom&quot;:0.021666670218110085,&quot;left&quot;:1.2697499990463257,&quot;right&quot;:1.2697499990463257,&quot;top&quot;:2.2933332920074463},&quot;type&quot;:0},{&quot;id&quot;:&quot;2021-04-01T15:36:38&quot;,&quot;margin&quot;:{&quot;bottom&quot;:1.4399998188018799,&quot;left&quot;:1.2697499990463257,&quot;right&quot;:1.2697499990463257,&quot;top&quot;:0.5074999928474426},&quot;type&quot;:0}],&quot;type&quot;:0}"/>
  <p:tag name="KSO_WM_CHIP_GROUPID" val="5e757e3269be4861f5f8614a"/>
  <p:tag name="KSO_WM_SLIDE_BK_DARK_LIGHT" val="2"/>
  <p:tag name="KSO_WM_SLIDE_BACKGROUND_TYPE" val="general"/>
  <p:tag name="KSO_WM_SLIDE_SUPPORT_FEATURE_TYPE" val="3"/>
  <p:tag name="KSO_WM_TEMPLATE_ASSEMBLE_XID" val="60656f434054ed1e2fb80686"/>
  <p:tag name="KSO_WM_TEMPLATE_ASSEMBLE_GROUPID" val="60656f434054ed1e2fb80686"/>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672_1*i*1"/>
  <p:tag name="KSO_WM_TEMPLATE_CATEGORY" val="diagram"/>
  <p:tag name="KSO_WM_TEMPLATE_INDEX" val="20203672"/>
  <p:tag name="KSO_WM_UNIT_LAYERLEVEL" val="1"/>
  <p:tag name="KSO_WM_TAG_VERSION" val="1.0"/>
  <p:tag name="KSO_WM_BEAUTIFY_FLAG" val="#wm#"/>
  <p:tag name="KSO_WM_UNIT_FILL_FORE_SCHEMECOLOR_INDEX_BRIGHTNESS" val="-0.5"/>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18.xml><?xml version="1.0" encoding="utf-8"?>
<p:tagLst xmlns:p="http://schemas.openxmlformats.org/presentationml/2006/main">
  <p:tag name="KSO_WM_UNIT_ISCONTENTSTITLE" val="0"/>
  <p:tag name="KSO_WM_UNIT_PRESET_TEXT" val="单击此处添加标题"/>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03672_1*a*1"/>
  <p:tag name="KSO_WM_TEMPLATE_CATEGORY" val="diagram"/>
  <p:tag name="KSO_WM_TEMPLATE_INDEX" val="20203672"/>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119.xml><?xml version="1.0" encoding="utf-8"?>
<p:tagLst xmlns:p="http://schemas.openxmlformats.org/presentationml/2006/main">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13;正如我们都希望改变世界，希望给别人带去光明，但更多时候我们只需要播下一颗种子，自然有微风吹拂，雨露滋养。恰如其分的表达观点，往往事半功倍。&#13;当您的正文内容到达这个限度时，或许已经不纯粹作用于演示，极大可能运用于阅读领域；无论是传播观点、知识分享还是汇报工作，内容的详尽固然重要，但请一定注意信息框架的清晰，这样才能使内容层次分明，页面简洁易读。&#13;如果您的内容确实非常重要又难以精简，也请使用分段处理，对内容进行简单的梳理和提炼，这样会使逻辑框架相对清晰。为了能让您有更直观的字数感受，并进一步方便使用，我们设置了文本的最大限度，当您输入的文字到这里时。"/>
  <p:tag name="KSO_WM_UNIT_NOCLEAR" val="0"/>
  <p:tag name="KSO_WM_UNIT_VALUE" val="1144"/>
  <p:tag name="KSO_WM_UNIT_HIGHLIGHT" val="0"/>
  <p:tag name="KSO_WM_UNIT_COMPATIBLE" val="0"/>
  <p:tag name="KSO_WM_UNIT_DIAGRAM_ISNUMVISUAL" val="0"/>
  <p:tag name="KSO_WM_UNIT_DIAGRAM_ISREFERUNIT" val="0"/>
  <p:tag name="KSO_WM_UNIT_TYPE" val="f"/>
  <p:tag name="KSO_WM_UNIT_INDEX" val="1"/>
  <p:tag name="KSO_WM_UNIT_ID" val="diagram20203672_1*f*1"/>
  <p:tag name="KSO_WM_TEMPLATE_CATEGORY" val="diagram"/>
  <p:tag name="KSO_WM_TEMPLATE_INDEX" val="20203672"/>
  <p:tag name="KSO_WM_UNIT_LAYERLEVEL" val="1"/>
  <p:tag name="KSO_WM_TAG_VERSION" val="1.0"/>
  <p:tag name="KSO_WM_BEAUTIFY_FLAG" val="#wm#"/>
  <p:tag name="KSO_WM_UNIT_TEXT_FILL_FORE_SCHEMECOLOR_INDEX_BRIGHTNESS" val="0.05"/>
  <p:tag name="KSO_WM_UNIT_TEXT_FILL_FORE_SCHEMECOLOR_INDEX" val="13"/>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8720_1*i*1"/>
  <p:tag name="KSO_WM_TEMPLATE_CATEGORY" val="diagram"/>
  <p:tag name="KSO_WM_TEMPLATE_INDEX" val="20208720"/>
  <p:tag name="KSO_WM_UNIT_LAYERLEVEL" val="1"/>
  <p:tag name="KSO_WM_TAG_VERSION" val="1.0"/>
  <p:tag name="KSO_WM_BEAUTIFY_FLAG" val="#wm#"/>
  <p:tag name="KSO_WM_UNIT_BLOCK" val="0"/>
  <p:tag name="KSO_WM_UNIT_SM_LIMIT_TYPE" val="2"/>
  <p:tag name="KSO_WM_UNIT_DEC_AREA_ID" val="031f09c4cedb4b11b66eaad01eac5552"/>
  <p:tag name="KSO_WM_UNIT_DECORATE_INFO" val="{&quot;ReferentInfo&quot;:{&quot;Id&quot;:&quot;slide&quot;,&quot;X&quot;:{&quot;Pos&quot;:2},&quot;Y&quot;:{&quot;Pos&quot;:0}},&quot;DecorateInfoX&quot;:{&quot;Pos&quot;:2,&quot;IsAbs&quot;:false},&quot;DecorateInfoY&quot;:{&quot;Pos&quot;:0,&quot;IsAbs&quot;:false},&quot;DecorateInfoW&quot;:{&quot;IsAbs&quot;:false},&quot;DecorateInfoH&quot;:{&quot;IsAbs&quot;:false},&quot;whChangeMode&quot;:0}"/>
  <p:tag name="KSO_WM_CHIP_GROUPID" val="5ef1707e5bb2a422ac9a2b53"/>
  <p:tag name="KSO_WM_CHIP_XID" val="5ef1707e5bb2a422ac9a2b54"/>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43"/>
  <p:tag name="KSO_WM_TEMPLATE_ASSEMBLE_XID" val="60656e7d4054ed1e2fb7f9d0"/>
  <p:tag name="KSO_WM_TEMPLATE_ASSEMBLE_GROUPID" val="60656e7d4054ed1e2fb7f9d0"/>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672_1*i*3"/>
  <p:tag name="KSO_WM_TEMPLATE_CATEGORY" val="diagram"/>
  <p:tag name="KSO_WM_TEMPLATE_INDEX" val="20203672"/>
  <p:tag name="KSO_WM_UNIT_LAYERLEVEL" val="1"/>
  <p:tag name="KSO_WM_TAG_VERSION" val="1.0"/>
  <p:tag name="KSO_WM_BEAUTIFY_FLAG" val="#wm#"/>
  <p:tag name="KSO_WM_UNIT_FILL_FORE_SCHEMECOLOR_INDEX_BRIGHTNESS" val="-0.5"/>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21.xml><?xml version="1.0" encoding="utf-8"?>
<p:tagLst xmlns:p="http://schemas.openxmlformats.org/presentationml/2006/main">
  <p:tag name="KSO_WM_SLIDE_ID" val="diagram20203672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512"/>
  <p:tag name="KSO_WM_SLIDE_POSITION" val="0*27"/>
  <p:tag name="KSO_WM_TAG_VERSION" val="1.0"/>
  <p:tag name="KSO_WM_BEAUTIFY_FLAG" val="#wm#"/>
  <p:tag name="KSO_WM_TEMPLATE_CATEGORY" val="diagram"/>
  <p:tag name="KSO_WM_TEMPLATE_INDEX" val="20203672"/>
  <p:tag name="KSO_WM_SLIDE_LAYOUT" val="a_f"/>
  <p:tag name="KSO_WM_SLIDE_LAYOUT_CNT" val="1_1"/>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208720_1*i*10"/>
  <p:tag name="KSO_WM_TEMPLATE_CATEGORY" val="diagram"/>
  <p:tag name="KSO_WM_TEMPLATE_INDEX" val="20208720"/>
  <p:tag name="KSO_WM_UNIT_LAYERLEVEL" val="1"/>
  <p:tag name="KSO_WM_TAG_VERSION" val="1.0"/>
  <p:tag name="KSO_WM_BEAUTIFY_FLAG" val="#wm#"/>
  <p:tag name="KSO_WM_UNIT_BLOCK" val="0"/>
  <p:tag name="KSO_WM_UNIT_SM_LIMIT_TYPE" val="2"/>
  <p:tag name="KSO_WM_UNIT_DEC_AREA_ID" val="18389f40d9bf4270820c1e08e07797b2"/>
  <p:tag name="KSO_WM_UNIT_DECORATE_INFO" val="{&quot;DecorateInfoH&quot;:{&quot;IsAbs&quot;:true},&quot;DecorateInfoW&quot;:{&quot;IsAbs&quot;:true},&quot;DecorateInfoX&quot;:{&quot;IsAbs&quot;:true,&quot;Pos&quot;:1},&quot;DecorateInfoY&quot;:{&quot;IsAbs&quot;:true,&quot;Pos&quot;:1},&quot;ReferentInfo&quot;:{&quot;Id&quot;:&quot;5ab429e13014466a97d9197e6fb2b002&quot;,&quot;X&quot;:{&quot;Pos&quot;:1},&quot;Y&quot;:{&quot;Pos&quot;:1}},&quot;whChangeMode&quot;:0}"/>
  <p:tag name="KSO_WM_CHIP_GROUPID" val="5ef1707e5bb2a422ac9a2b53"/>
  <p:tag name="KSO_WM_CHIP_XID" val="5ef1707e5bb2a422ac9a2b54"/>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720"/>
  <p:tag name="KSO_WM_TEMPLATE_ASSEMBLE_XID" val="60656e7d4054ed1e2fb7f9d0"/>
  <p:tag name="KSO_WM_TEMPLATE_ASSEMBLE_GROUPID" val="60656e7d4054ed1e2fb7f9d0"/>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1"/>
  <p:tag name="KSO_WM_UNIT_ID" val="diagram20219447_4*l_h_i*1_1_1"/>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6b525cc7e4774305b209aaadd621ff9a"/>
  <p:tag name="KSO_WM_UNIT_DECORATE_INFO" val="{&quot;DecorateInfoH&quot;:{&quot;IsAbs&quot;:true},&quot;DecorateInfoW&quot;:{&quot;IsAbs&quot;:true},&quot;DecorateInfoX&quot;:{&quot;IsAbs&quot;:true,&quot;Pos&quot;:1},&quot;DecorateInfoY&quot;:{&quot;IsAbs&quot;:true,&quot;Pos&quot;:1},&quot;ReferentInfo&quot;:{&quot;Id&quot;:&quot;bc624c80882f4ebb80cc35ea9fe8b5f3&quot;,&quot;X&quot;:{&quot;Pos&quot;:1},&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 name="KSO_WM_UNIT_VALUE" val="6"/>
  <p:tag name="KSO_WM_UNIT_USESOURCEFORMAT_APPLY" val="1"/>
</p:tagLst>
</file>

<file path=ppt/tags/tag140.xml><?xml version="1.0" encoding="utf-8"?>
<p:tagLst xmlns:p="http://schemas.openxmlformats.org/presentationml/2006/main">
  <p:tag name="KSO_WM_BEAUTIFY_FLAG" val="#wm#"/>
  <p:tag name="KSO_WM_TEMPLATE_CATEGORY" val="custom"/>
  <p:tag name="KSO_WM_TEMPLATE_INDEX" val="160448"/>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0"/>
  <p:tag name="KSO_WM_UNIT_ID" val="diagram20205190_1*i*10"/>
  <p:tag name="KSO_WM_TEMPLATE_CATEGORY" val="diagram"/>
  <p:tag name="KSO_WM_TEMPLATE_INDEX" val="20205190"/>
  <p:tag name="KSO_WM_UNIT_LAYERLEVEL" val="1"/>
  <p:tag name="KSO_WM_TAG_VERSION" val="1.0"/>
  <p:tag name="KSO_WM_BEAUTIFY_FLAG" val="#wm#"/>
  <p:tag name="KSO_WM_UNIT_FILL_FORE_SCHEMECOLOR_INDEX_BRIGHTNESS" val="-0.25"/>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4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i"/>
  <p:tag name="KSO_WM_UNIT_INDEX" val="1"/>
  <p:tag name="KSO_WM_UNIT_ID" val="diagram20205190_1*i*1"/>
  <p:tag name="KSO_WM_TEMPLATE_CATEGORY" val="diagram"/>
  <p:tag name="KSO_WM_TEMPLATE_INDEX" val="20205190"/>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4"/>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5190_1*i*3"/>
  <p:tag name="KSO_WM_TEMPLATE_CATEGORY" val="diagram"/>
  <p:tag name="KSO_WM_TEMPLATE_INDEX" val="20205190"/>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5190_1*i*4"/>
  <p:tag name="KSO_WM_TEMPLATE_CATEGORY" val="diagram"/>
  <p:tag name="KSO_WM_TEMPLATE_INDEX" val="20205190"/>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5190_1*i*5"/>
  <p:tag name="KSO_WM_TEMPLATE_CATEGORY" val="diagram"/>
  <p:tag name="KSO_WM_TEMPLATE_INDEX" val="20205190"/>
  <p:tag name="KSO_WM_UNIT_LAYERLEVEL" val="1"/>
  <p:tag name="KSO_WM_TAG_VERSION" val="1.0"/>
  <p:tag name="KSO_WM_BEAUTIFY_FLAG" val="#wm#"/>
  <p:tag name="KSO_WM_UNIT_LINE_FORE_SCHEMECOLOR_INDEX_BRIGHTNESS" val="0.4"/>
  <p:tag name="KSO_WM_UNIT_LINE_FORE_SCHEMECOLOR_INDEX" val="5"/>
  <p:tag name="KSO_WM_UNIT_LINE_FILL_TYPE" val="2"/>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5190_1*i*6"/>
  <p:tag name="KSO_WM_TEMPLATE_CATEGORY" val="diagram"/>
  <p:tag name="KSO_WM_TEMPLATE_INDEX" val="20205190"/>
  <p:tag name="KSO_WM_UNIT_LAYERLEVEL" val="1"/>
  <p:tag name="KSO_WM_TAG_VERSION" val="1.0"/>
  <p:tag name="KSO_WM_BEAUTIFY_FLAG" val="#wm#"/>
  <p:tag name="KSO_WM_UNIT_LINE_FORE_SCHEMECOLOR_INDEX_BRIGHTNESS" val="0.4"/>
  <p:tag name="KSO_WM_UNIT_LINE_FORE_SCHEMECOLOR_INDEX" val="5"/>
  <p:tag name="KSO_WM_UNIT_LINE_FILL_TYPE" val="2"/>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5190_1*i*8"/>
  <p:tag name="KSO_WM_TEMPLATE_CATEGORY" val="diagram"/>
  <p:tag name="KSO_WM_TEMPLATE_INDEX" val="20205190"/>
  <p:tag name="KSO_WM_UNIT_LAYERLEVEL" val="1"/>
  <p:tag name="KSO_WM_TAG_VERSION" val="1.0"/>
  <p:tag name="KSO_WM_BEAUTIFY_FLAG" val="#wm#"/>
</p:tagLst>
</file>

<file path=ppt/tags/tag15.xml><?xml version="1.0" encoding="utf-8"?>
<p:tagLst xmlns:p="http://schemas.openxmlformats.org/presentationml/2006/main">
  <p:tag name="KSO_WM_UNIT_SUBTYPE" val="a"/>
  <p:tag name="KSO_WM_UNIT_PRESET_TEXT" val="单击此处添加正文，文字是您思想的提炼，请尽量言简意赅的阐述观点。"/>
  <p:tag name="KSO_WM_UNIT_NOCLEAR" val="0"/>
  <p:tag name="KSO_WM_UNIT_VALUE" val="49"/>
  <p:tag name="KSO_WM_UNIT_HIGHLIGHT" val="0"/>
  <p:tag name="KSO_WM_UNIT_COMPATIBLE" val="0"/>
  <p:tag name="KSO_WM_UNIT_DIAGRAM_ISNUMVISUAL" val="0"/>
  <p:tag name="KSO_WM_UNIT_DIAGRAM_ISREFERUNIT" val="0"/>
  <p:tag name="KSO_WM_UNIT_TYPE" val="l_h_f"/>
  <p:tag name="KSO_WM_UNIT_INDEX" val="1_1_1"/>
  <p:tag name="KSO_WM_UNIT_ID" val="diagram20219447_4*l_h_f*1_1_1"/>
  <p:tag name="KSO_WM_TEMPLATE_CATEGORY" val="diagram"/>
  <p:tag name="KSO_WM_TEMPLATE_INDEX" val="20219447"/>
  <p:tag name="KSO_WM_UNIT_LAYERLEVEL" val="1_1_1"/>
  <p:tag name="KSO_WM_TAG_VERSION" val="1.0"/>
  <p:tag name="KSO_WM_BEAUTIFY_FLAG" val="#wm#"/>
  <p:tag name="KSO_WM_UNIT_DEFAULT_FONT" val="14;20;2"/>
  <p:tag name="KSO_WM_UNIT_BLOCK" val="0"/>
  <p:tag name="KSO_WM_UNIT_DEC_AREA_ID" val="eabc74faf25b41698a0b405f56891a41"/>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13"/>
  <p:tag name="KSO_WM_UNIT_TEXT_FILL_TYPE" val="1"/>
  <p:tag name="KSO_WM_UNIT_USESOURCEFORMAT_APPLY" val="1"/>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5190_1*i*7"/>
  <p:tag name="KSO_WM_TEMPLATE_CATEGORY" val="diagram"/>
  <p:tag name="KSO_WM_TEMPLATE_INDEX" val="20205190"/>
  <p:tag name="KSO_WM_UNIT_LAYERLEVEL" val="1"/>
  <p:tag name="KSO_WM_TAG_VERSION" val="1.0"/>
  <p:tag name="KSO_WM_BEAUTIFY_FLAG" val="#wm#"/>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5190_1*i*9"/>
  <p:tag name="KSO_WM_TEMPLATE_CATEGORY" val="diagram"/>
  <p:tag name="KSO_WM_TEMPLATE_INDEX" val="20205190"/>
  <p:tag name="KSO_WM_UNIT_LAYERLEVEL" val="1"/>
  <p:tag name="KSO_WM_TAG_VERSION" val="1.0"/>
  <p:tag name="KSO_WM_BEAUTIFY_FLAG" val="#wm#"/>
  <p:tag name="KSO_WM_UNIT_LINE_FORE_SCHEMECOLOR_INDEX_BRIGHTNESS" val="0.4"/>
  <p:tag name="KSO_WM_UNIT_LINE_FORE_SCHEMECOLOR_INDEX" val="5"/>
  <p:tag name="KSO_WM_UNIT_LINE_FILL_TYPE" val="2"/>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1"/>
  <p:tag name="KSO_WM_UNIT_ID" val="diagram20205190_1*i*11"/>
  <p:tag name="KSO_WM_TEMPLATE_CATEGORY" val="diagram"/>
  <p:tag name="KSO_WM_TEMPLATE_INDEX" val="20205190"/>
  <p:tag name="KSO_WM_UNIT_LAYERLEVEL" val="1"/>
  <p:tag name="KSO_WM_TAG_VERSION" val="1.0"/>
  <p:tag name="KSO_WM_BEAUTIFY_FLAG" val="#wm#"/>
  <p:tag name="KSO_WM_UNIT_LINE_FORE_SCHEMECOLOR_INDEX_BRIGHTNESS" val="0.4"/>
  <p:tag name="KSO_WM_UNIT_LINE_FORE_SCHEMECOLOR_INDEX" val="5"/>
  <p:tag name="KSO_WM_UNIT_LINE_FILL_TYPE" val="2"/>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f"/>
  <p:tag name="KSO_WM_UNIT_INDEX" val="1"/>
  <p:tag name="KSO_WM_UNIT_ID" val="diagram20205190_1*f*1"/>
  <p:tag name="KSO_WM_TEMPLATE_CATEGORY" val="diagram"/>
  <p:tag name="KSO_WM_TEMPLATE_INDEX" val="20205190"/>
  <p:tag name="KSO_WM_UNIT_LAYERLEVEL" val="1"/>
  <p:tag name="KSO_WM_TAG_VERSION" val="1.0"/>
  <p:tag name="KSO_WM_BEAUTIFY_FLAG" val="#wm#"/>
  <p:tag name="KSO_WM_UNIT_SUBTYPE" val="a"/>
  <p:tag name="KSO_WM_UNIT_PRESET_TEXT" val="单击此处输入你的正文，文字是您思想的提炼，为了最终演示发布的良好效果，请尽量言简意赅的阐述观点；根据需要可酌情增减文字，以便观者可以准确理解您所传达的信息。&#13;单击此处输入你的正文，文字是您思想的提炼，为了最终演示发布的良好效果，请尽量言简意赅的阐述观点；根据需要可酌情增减文字，以便观者可以准确理解您所传达的信息。&#13;单击此处输入你的正文，文字是您思想的提炼，为了最终演示发布的良好效果，请尽量言简意赅的阐述观点；根据需要可酌情增减文字，以便观者可以准确理解您所传达的信息。"/>
  <p:tag name="KSO_WM_UNIT_NOCLEAR" val="0"/>
  <p:tag name="KSO_WM_UNIT_VALUE" val="357"/>
  <p:tag name="KSO_WM_UNIT_TEXT_FILL_FORE_SCHEMECOLOR_INDEX_BRIGHTNESS" val="0.25"/>
  <p:tag name="KSO_WM_UNIT_TEXT_FILL_FORE_SCHEMECOLOR_INDEX" val="13"/>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5190_1*i*2"/>
  <p:tag name="KSO_WM_TEMPLATE_CATEGORY" val="diagram"/>
  <p:tag name="KSO_WM_TEMPLATE_INDEX" val="20205190"/>
  <p:tag name="KSO_WM_UNIT_LAYERLEVEL" val="1"/>
  <p:tag name="KSO_WM_TAG_VERSION" val="1.0"/>
  <p:tag name="KSO_WM_BEAUTIFY_FLAG" val="#wm#"/>
  <p:tag name="KSO_WM_UNIT_LINE_FORE_SCHEMECOLOR_INDEX_BRIGHTNESS" val="0.4"/>
  <p:tag name="KSO_WM_UNIT_LINE_FORE_SCHEMECOLOR_INDEX" val="5"/>
  <p:tag name="KSO_WM_UNIT_LINE_FILL_TYPE" val="2"/>
</p:tagLst>
</file>

<file path=ppt/tags/tag155.xml><?xml version="1.0" encoding="utf-8"?>
<p:tagLst xmlns:p="http://schemas.openxmlformats.org/presentationml/2006/main">
  <p:tag name="KSO_WM_SLIDE_ID" val="diagram20205190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32*488"/>
  <p:tag name="KSO_WM_SLIDE_POSITION" val="13*30"/>
  <p:tag name="KSO_WM_TAG_VERSION" val="1.0"/>
  <p:tag name="KSO_WM_BEAUTIFY_FLAG" val="#wm#"/>
  <p:tag name="KSO_WM_TEMPLATE_CATEGORY" val="diagram"/>
  <p:tag name="KSO_WM_TEMPLATE_INDEX" val="20205190"/>
  <p:tag name="KSO_WM_SLIDE_LAYOUT" val="a_b_f"/>
  <p:tag name="KSO_WM_SLIDE_LAYOUT_CNT" val="1_1_1"/>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1_2"/>
  <p:tag name="KSO_WM_UNIT_ID" val="diagram20219447_4*l_h_i*1_1_2"/>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bc624c80882f4ebb80cc35ea9fe8b5f3"/>
  <p:tag name="KSO_WM_UNIT_DECORATE_INFO" val="{&quot;DecorateInfoH&quot;:{&quot;IsAbs&quot;:true},&quot;DecorateInfoW&quot;:{&quot;IsAbs&quot;:true},&quot;DecorateInfoX&quot;:{&quot;IsAbs&quot;:true,&quot;Pos&quot;:1},&quot;DecorateInfoY&quot;:{&quot;IsAbs&quot;:true,&quot;Pos&quot;:2},&quot;ReferentInfo&quot;:{&quot;Id&quot;:&quot;eabc74faf25b41698a0b405f56891a41&quot;,&quot;X&quot;:{&quot;Pos&quot;:1},&quot;Y&quot;:{&quot;Pos&quot;:0}},&quot;whChangeMode&quot;:0}"/>
  <p:tag name="KSO_WM_UNIT_DEFAULT_FONT" val="18;36;2"/>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5"/>
  <p:tag name="KSO_WM_UNIT_TEXT_FILL_TYPE" val="1"/>
  <p:tag name="KSO_WM_UNIT_VALUE" val="1"/>
  <p:tag name="KSO_WM_UNIT_USESOURCEFORMAT_APPLY" val="1"/>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1_3"/>
  <p:tag name="KSO_WM_UNIT_ID" val="diagram20219447_4*l_h_i*1_1_3"/>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75ebed2137254bb79660077216f53f2f"/>
  <p:tag name="KSO_WM_UNIT_DECORATE_INFO" val="{&quot;DecorateInfoH&quot;:{&quot;IsAbs&quot;:true},&quot;DecorateInfoW&quot;:{&quot;IsAbs&quot;:true},&quot;DecorateInfoX&quot;:{&quot;IsAbs&quot;:true,&quot;Pos&quot;:2},&quot;DecorateInfoY&quot;:{&quot;IsAbs&quot;:true,&quot;Pos&quot;:1},&quot;ReferentInfo&quot;:{&quot;Id&quot;:&quot;bc624c80882f4ebb80cc35ea9fe8b5f3&quot;,&quot;X&quot;:{&quot;Pos&quot;:0},&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UNIT_USESOURCEFORMAT_APPLY" val="1"/>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1"/>
  <p:tag name="KSO_WM_UNIT_ID" val="diagram20219447_4*l_h_i*1_2_1"/>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6b525cc7e4774305b209aaadd621ff9a"/>
  <p:tag name="KSO_WM_UNIT_DECORATE_INFO" val="{&quot;DecorateInfoH&quot;:{&quot;IsAbs&quot;:true},&quot;DecorateInfoW&quot;:{&quot;IsAbs&quot;:true},&quot;DecorateInfoX&quot;:{&quot;IsAbs&quot;:true,&quot;Pos&quot;:1},&quot;DecorateInfoY&quot;:{&quot;IsAbs&quot;:true,&quot;Pos&quot;:1},&quot;ReferentInfo&quot;:{&quot;Id&quot;:&quot;bc624c80882f4ebb80cc35ea9fe8b5f3&quot;,&quot;X&quot;:{&quot;Pos&quot;:1},&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 name="KSO_WM_UNIT_VALUE" val="6"/>
  <p:tag name="KSO_WM_UNIT_USESOURCEFORMAT_APPLY" val="1"/>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UNIT_SUBTYPE" val="a"/>
  <p:tag name="KSO_WM_UNIT_PRESET_TEXT" val="单击此处添加正文，文字是您思想的提炼，请尽量言简意赅的阐述观点。"/>
  <p:tag name="KSO_WM_UNIT_NOCLEAR" val="0"/>
  <p:tag name="KSO_WM_UNIT_VALUE" val="49"/>
  <p:tag name="KSO_WM_UNIT_HIGHLIGHT" val="0"/>
  <p:tag name="KSO_WM_UNIT_COMPATIBLE" val="0"/>
  <p:tag name="KSO_WM_UNIT_DIAGRAM_ISNUMVISUAL" val="0"/>
  <p:tag name="KSO_WM_UNIT_DIAGRAM_ISREFERUNIT" val="0"/>
  <p:tag name="KSO_WM_UNIT_TYPE" val="l_h_f"/>
  <p:tag name="KSO_WM_UNIT_INDEX" val="1_2_1"/>
  <p:tag name="KSO_WM_UNIT_ID" val="diagram20219447_4*l_h_f*1_2_1"/>
  <p:tag name="KSO_WM_TEMPLATE_CATEGORY" val="diagram"/>
  <p:tag name="KSO_WM_TEMPLATE_INDEX" val="20219447"/>
  <p:tag name="KSO_WM_UNIT_LAYERLEVEL" val="1_1_1"/>
  <p:tag name="KSO_WM_TAG_VERSION" val="1.0"/>
  <p:tag name="KSO_WM_BEAUTIFY_FLAG" val="#wm#"/>
  <p:tag name="KSO_WM_UNIT_DEFAULT_FONT" val="14;20;2"/>
  <p:tag name="KSO_WM_UNIT_BLOCK" val="0"/>
  <p:tag name="KSO_WM_UNIT_DEC_AREA_ID" val="eabc74faf25b41698a0b405f56891a41"/>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13"/>
  <p:tag name="KSO_WM_UNIT_TEXT_FILL_TYPE" val="1"/>
  <p:tag name="KSO_WM_UNIT_USESOURCEFORMAT_APPLY" val="1"/>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2_2"/>
  <p:tag name="KSO_WM_UNIT_ID" val="diagram20219447_4*l_h_i*1_2_2"/>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bc624c80882f4ebb80cc35ea9fe8b5f3"/>
  <p:tag name="KSO_WM_UNIT_DECORATE_INFO" val="{&quot;DecorateInfoH&quot;:{&quot;IsAbs&quot;:true},&quot;DecorateInfoW&quot;:{&quot;IsAbs&quot;:true},&quot;DecorateInfoX&quot;:{&quot;IsAbs&quot;:true,&quot;Pos&quot;:1},&quot;DecorateInfoY&quot;:{&quot;IsAbs&quot;:true,&quot;Pos&quot;:2},&quot;ReferentInfo&quot;:{&quot;Id&quot;:&quot;eabc74faf25b41698a0b405f56891a41&quot;,&quot;X&quot;:{&quot;Pos&quot;:1},&quot;Y&quot;:{&quot;Pos&quot;:0}},&quot;whChangeMode&quot;:0}"/>
  <p:tag name="KSO_WM_UNIT_DEFAULT_FONT" val="18;36;2"/>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5"/>
  <p:tag name="KSO_WM_UNIT_TEXT_FILL_TYPE" val="1"/>
  <p:tag name="KSO_WM_UNIT_VALUE" val="1"/>
  <p:tag name="KSO_WM_UNIT_USESOURCEFORMAT_APPLY" val="1"/>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2_3"/>
  <p:tag name="KSO_WM_UNIT_ID" val="diagram20219447_4*l_h_i*1_2_3"/>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75ebed2137254bb79660077216f53f2f"/>
  <p:tag name="KSO_WM_UNIT_DECORATE_INFO" val="{&quot;DecorateInfoH&quot;:{&quot;IsAbs&quot;:true},&quot;DecorateInfoW&quot;:{&quot;IsAbs&quot;:true},&quot;DecorateInfoX&quot;:{&quot;IsAbs&quot;:true,&quot;Pos&quot;:2},&quot;DecorateInfoY&quot;:{&quot;IsAbs&quot;:true,&quot;Pos&quot;:1},&quot;ReferentInfo&quot;:{&quot;Id&quot;:&quot;bc624c80882f4ebb80cc35ea9fe8b5f3&quot;,&quot;X&quot;:{&quot;Pos&quot;:0},&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UNIT_USESOURCEFORMAT_APPLY" val="1"/>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5.xml><?xml version="1.0" encoding="utf-8"?>
<p:tagLst xmlns:p="http://schemas.openxmlformats.org/presentationml/2006/main">
  <p:tag name="KSO_WM_BEAUTIFY_FLAG" val=""/>
</p:tagLst>
</file>

<file path=ppt/tags/tag2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3_1"/>
  <p:tag name="KSO_WM_UNIT_ID" val="diagram20219447_4*l_h_i*1_3_1"/>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6b525cc7e4774305b209aaadd621ff9a"/>
  <p:tag name="KSO_WM_UNIT_DECORATE_INFO" val="{&quot;DecorateInfoH&quot;:{&quot;IsAbs&quot;:true},&quot;DecorateInfoW&quot;:{&quot;IsAbs&quot;:true},&quot;DecorateInfoX&quot;:{&quot;IsAbs&quot;:true,&quot;Pos&quot;:1},&quot;DecorateInfoY&quot;:{&quot;IsAbs&quot;:true,&quot;Pos&quot;:1},&quot;ReferentInfo&quot;:{&quot;Id&quot;:&quot;bc624c80882f4ebb80cc35ea9fe8b5f3&quot;,&quot;X&quot;:{&quot;Pos&quot;:1},&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 name="KSO_WM_UNIT_VALUE" val="6"/>
  <p:tag name="KSO_WM_UNIT_USESOURCEFORMAT_APPLY" val="1"/>
</p:tagLst>
</file>

<file path=ppt/tags/tag2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23.xml><?xml version="1.0" encoding="utf-8"?>
<p:tagLst xmlns:p="http://schemas.openxmlformats.org/presentationml/2006/main">
  <p:tag name="KSO_WM_BEAUTIFY_FLAG" val=""/>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25.xml><?xml version="1.0" encoding="utf-8"?>
<p:tagLst xmlns:p="http://schemas.openxmlformats.org/presentationml/2006/main">
  <p:tag name="KSO_WM_BEAUTIFY_FLAG" val=""/>
</p:tagLst>
</file>

<file path=ppt/tags/tag226.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3.xml><?xml version="1.0" encoding="utf-8"?>
<p:tagLst xmlns:p="http://schemas.openxmlformats.org/presentationml/2006/main">
  <p:tag name="KSO_WM_UNIT_SUBTYPE" val="a"/>
  <p:tag name="KSO_WM_UNIT_PRESET_TEXT" val="单击此处添加正文，文字是您思想的提炼，请尽量言简意赅的阐述观点。"/>
  <p:tag name="KSO_WM_UNIT_NOCLEAR" val="0"/>
  <p:tag name="KSO_WM_UNIT_VALUE" val="49"/>
  <p:tag name="KSO_WM_UNIT_HIGHLIGHT" val="0"/>
  <p:tag name="KSO_WM_UNIT_COMPATIBLE" val="0"/>
  <p:tag name="KSO_WM_UNIT_DIAGRAM_ISNUMVISUAL" val="0"/>
  <p:tag name="KSO_WM_UNIT_DIAGRAM_ISREFERUNIT" val="0"/>
  <p:tag name="KSO_WM_UNIT_TYPE" val="l_h_f"/>
  <p:tag name="KSO_WM_UNIT_INDEX" val="1_3_1"/>
  <p:tag name="KSO_WM_UNIT_ID" val="diagram20219447_4*l_h_f*1_3_1"/>
  <p:tag name="KSO_WM_TEMPLATE_CATEGORY" val="diagram"/>
  <p:tag name="KSO_WM_TEMPLATE_INDEX" val="20219447"/>
  <p:tag name="KSO_WM_UNIT_LAYERLEVEL" val="1_1_1"/>
  <p:tag name="KSO_WM_TAG_VERSION" val="1.0"/>
  <p:tag name="KSO_WM_BEAUTIFY_FLAG" val="#wm#"/>
  <p:tag name="KSO_WM_UNIT_DEFAULT_FONT" val="14;20;2"/>
  <p:tag name="KSO_WM_UNIT_BLOCK" val="0"/>
  <p:tag name="KSO_WM_UNIT_DEC_AREA_ID" val="eabc74faf25b41698a0b405f56891a41"/>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13"/>
  <p:tag name="KSO_WM_UNIT_TEXT_FILL_TYPE" val="1"/>
  <p:tag name="KSO_WM_UNIT_USESOURCEFORMAT_APPLY" val="1"/>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3_2"/>
  <p:tag name="KSO_WM_UNIT_ID" val="diagram20219447_4*l_h_i*1_3_2"/>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bc624c80882f4ebb80cc35ea9fe8b5f3"/>
  <p:tag name="KSO_WM_UNIT_DECORATE_INFO" val="{&quot;DecorateInfoH&quot;:{&quot;IsAbs&quot;:true},&quot;DecorateInfoW&quot;:{&quot;IsAbs&quot;:true},&quot;DecorateInfoX&quot;:{&quot;IsAbs&quot;:true,&quot;Pos&quot;:1},&quot;DecorateInfoY&quot;:{&quot;IsAbs&quot;:true,&quot;Pos&quot;:2},&quot;ReferentInfo&quot;:{&quot;Id&quot;:&quot;eabc74faf25b41698a0b405f56891a41&quot;,&quot;X&quot;:{&quot;Pos&quot;:1},&quot;Y&quot;:{&quot;Pos&quot;:0}},&quot;whChangeMode&quot;:0}"/>
  <p:tag name="KSO_WM_UNIT_DEFAULT_FONT" val="18;36;2"/>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5"/>
  <p:tag name="KSO_WM_UNIT_TEXT_FILL_TYPE" val="1"/>
  <p:tag name="KSO_WM_UNIT_VALUE" val="1"/>
  <p:tag name="KSO_WM_UNIT_USESOURCEFORMAT_APPLY" val="1"/>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2_1*i*2"/>
  <p:tag name="KSO_WM_TEMPLATE_CATEGORY" val="diagram"/>
  <p:tag name="KSO_WM_TEMPLATE_INDEX" val="20203672"/>
  <p:tag name="KSO_WM_UNIT_LAYERLEVEL" val="1"/>
  <p:tag name="KSO_WM_TAG_VERSION" val="1.0"/>
  <p:tag name="KSO_WM_BEAUTIFY_FLAG" val=""/>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PP_MARK_KEY" val="ca28de56-629d-4759-b5e4-0f27aa7ebb96"/>
  <p:tag name="COMMONDATA" val="eyJoZGlkIjoiNTdhNjdiZDVjZjFhZmY0ODFkOWRiZmFkZjFiNGQzMzkifQ=="/>
  <p:tag name="commondata" val="eyJoZGlkIjoiNWM4MmI0NWQxNGViMmMyYmU0MmQyOWIwODRlMTE4NDgifQ=="/>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3_3"/>
  <p:tag name="KSO_WM_UNIT_ID" val="diagram20219447_4*l_h_i*1_3_3"/>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75ebed2137254bb79660077216f53f2f"/>
  <p:tag name="KSO_WM_UNIT_DECORATE_INFO" val="{&quot;DecorateInfoH&quot;:{&quot;IsAbs&quot;:true},&quot;DecorateInfoW&quot;:{&quot;IsAbs&quot;:true},&quot;DecorateInfoX&quot;:{&quot;IsAbs&quot;:true,&quot;Pos&quot;:2},&quot;DecorateInfoY&quot;:{&quot;IsAbs&quot;:true,&quot;Pos&quot;:1},&quot;ReferentInfo&quot;:{&quot;Id&quot;:&quot;bc624c80882f4ebb80cc35ea9fe8b5f3&quot;,&quot;X&quot;:{&quot;Pos&quot;:0},&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UNIT_USESOURCEFORMAT_APPLY"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4_1"/>
  <p:tag name="KSO_WM_UNIT_ID" val="diagram20219447_4*l_h_i*1_4_1"/>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6b525cc7e4774305b209aaadd621ff9a"/>
  <p:tag name="KSO_WM_UNIT_DECORATE_INFO" val="{&quot;DecorateInfoH&quot;:{&quot;IsAbs&quot;:true},&quot;DecorateInfoW&quot;:{&quot;IsAbs&quot;:true},&quot;DecorateInfoX&quot;:{&quot;IsAbs&quot;:true,&quot;Pos&quot;:1},&quot;DecorateInfoY&quot;:{&quot;IsAbs&quot;:true,&quot;Pos&quot;:1},&quot;ReferentInfo&quot;:{&quot;Id&quot;:&quot;bc624c80882f4ebb80cc35ea9fe8b5f3&quot;,&quot;X&quot;:{&quot;Pos&quot;:1},&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 name="KSO_WM_UNIT_VALUE" val="6"/>
  <p:tag name="KSO_WM_UNIT_USESOURCEFORMAT_APPLY" val="1"/>
</p:tagLst>
</file>

<file path=ppt/tags/tag27.xml><?xml version="1.0" encoding="utf-8"?>
<p:tagLst xmlns:p="http://schemas.openxmlformats.org/presentationml/2006/main">
  <p:tag name="KSO_WM_UNIT_SUBTYPE" val="a"/>
  <p:tag name="KSO_WM_UNIT_PRESET_TEXT" val="单击此处添加正文，文字是您思想的提炼，请尽量言简意赅的阐述观点。"/>
  <p:tag name="KSO_WM_UNIT_NOCLEAR" val="0"/>
  <p:tag name="KSO_WM_UNIT_VALUE" val="49"/>
  <p:tag name="KSO_WM_UNIT_HIGHLIGHT" val="0"/>
  <p:tag name="KSO_WM_UNIT_COMPATIBLE" val="0"/>
  <p:tag name="KSO_WM_UNIT_DIAGRAM_ISNUMVISUAL" val="0"/>
  <p:tag name="KSO_WM_UNIT_DIAGRAM_ISREFERUNIT" val="0"/>
  <p:tag name="KSO_WM_UNIT_TYPE" val="l_h_f"/>
  <p:tag name="KSO_WM_UNIT_INDEX" val="1_4_1"/>
  <p:tag name="KSO_WM_UNIT_ID" val="diagram20219447_4*l_h_f*1_4_1"/>
  <p:tag name="KSO_WM_TEMPLATE_CATEGORY" val="diagram"/>
  <p:tag name="KSO_WM_TEMPLATE_INDEX" val="20219447"/>
  <p:tag name="KSO_WM_UNIT_LAYERLEVEL" val="1_1_1"/>
  <p:tag name="KSO_WM_TAG_VERSION" val="1.0"/>
  <p:tag name="KSO_WM_BEAUTIFY_FLAG" val="#wm#"/>
  <p:tag name="KSO_WM_UNIT_DEFAULT_FONT" val="14;20;2"/>
  <p:tag name="KSO_WM_UNIT_BLOCK" val="0"/>
  <p:tag name="KSO_WM_UNIT_DEC_AREA_ID" val="eabc74faf25b41698a0b405f56891a41"/>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13"/>
  <p:tag name="KSO_WM_UNIT_TEXT_FILL_TYPE" val="1"/>
  <p:tag name="KSO_WM_UNIT_USESOURCEFORMAT_APPLY"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4_2"/>
  <p:tag name="KSO_WM_UNIT_ID" val="diagram20219447_4*l_h_i*1_4_2"/>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bc624c80882f4ebb80cc35ea9fe8b5f3"/>
  <p:tag name="KSO_WM_UNIT_DECORATE_INFO" val="{&quot;DecorateInfoH&quot;:{&quot;IsAbs&quot;:true},&quot;DecorateInfoW&quot;:{&quot;IsAbs&quot;:true},&quot;DecorateInfoX&quot;:{&quot;IsAbs&quot;:true,&quot;Pos&quot;:1},&quot;DecorateInfoY&quot;:{&quot;IsAbs&quot;:true,&quot;Pos&quot;:2},&quot;ReferentInfo&quot;:{&quot;Id&quot;:&quot;eabc74faf25b41698a0b405f56891a41&quot;,&quot;X&quot;:{&quot;Pos&quot;:1},&quot;Y&quot;:{&quot;Pos&quot;:0}},&quot;whChangeMode&quot;:0}"/>
  <p:tag name="KSO_WM_UNIT_DEFAULT_FONT" val="18;36;2"/>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5"/>
  <p:tag name="KSO_WM_UNIT_TEXT_FILL_TYPE" val="1"/>
  <p:tag name="KSO_WM_UNIT_VALUE" val="1"/>
  <p:tag name="KSO_WM_UNIT_USESOURCEFORMAT_APPLY"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4_3"/>
  <p:tag name="KSO_WM_UNIT_ID" val="diagram20219447_4*l_h_i*1_4_3"/>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75ebed2137254bb79660077216f53f2f"/>
  <p:tag name="KSO_WM_UNIT_DECORATE_INFO" val="{&quot;DecorateInfoH&quot;:{&quot;IsAbs&quot;:true},&quot;DecorateInfoW&quot;:{&quot;IsAbs&quot;:true},&quot;DecorateInfoX&quot;:{&quot;IsAbs&quot;:true,&quot;Pos&quot;:2},&quot;DecorateInfoY&quot;:{&quot;IsAbs&quot;:true,&quot;Pos&quot;:1},&quot;ReferentInfo&quot;:{&quot;Id&quot;:&quot;bc624c80882f4ebb80cc35ea9fe8b5f3&quot;,&quot;X&quot;:{&quot;Pos&quot;:0},&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UNIT_USESOURCEFORMAT_APPLY" val="1"/>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5_1"/>
  <p:tag name="KSO_WM_UNIT_ID" val="diagram20219447_4*l_h_i*1_5_1"/>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6b525cc7e4774305b209aaadd621ff9a"/>
  <p:tag name="KSO_WM_UNIT_DECORATE_INFO" val="{&quot;DecorateInfoH&quot;:{&quot;IsAbs&quot;:true},&quot;DecorateInfoW&quot;:{&quot;IsAbs&quot;:true},&quot;DecorateInfoX&quot;:{&quot;IsAbs&quot;:true,&quot;Pos&quot;:1},&quot;DecorateInfoY&quot;:{&quot;IsAbs&quot;:true,&quot;Pos&quot;:1},&quot;ReferentInfo&quot;:{&quot;Id&quot;:&quot;bc624c80882f4ebb80cc35ea9fe8b5f3&quot;,&quot;X&quot;:{&quot;Pos&quot;:1},&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3"/>
  <p:tag name="KSO_WM_UNIT_TEXT_FILL_TYPE" val="1"/>
  <p:tag name="KSO_WM_UNIT_VALUE" val="6"/>
  <p:tag name="KSO_WM_UNIT_USESOURCEFORMAT_APPLY" val="1"/>
</p:tagLst>
</file>

<file path=ppt/tags/tag31.xml><?xml version="1.0" encoding="utf-8"?>
<p:tagLst xmlns:p="http://schemas.openxmlformats.org/presentationml/2006/main">
  <p:tag name="KSO_WM_UNIT_SUBTYPE" val="a"/>
  <p:tag name="KSO_WM_UNIT_PRESET_TEXT" val="单击此处添加正文，文字是您思想的提炼，请尽量言简意赅的阐述观点。"/>
  <p:tag name="KSO_WM_UNIT_NOCLEAR" val="0"/>
  <p:tag name="KSO_WM_UNIT_VALUE" val="49"/>
  <p:tag name="KSO_WM_UNIT_HIGHLIGHT" val="0"/>
  <p:tag name="KSO_WM_UNIT_COMPATIBLE" val="0"/>
  <p:tag name="KSO_WM_UNIT_DIAGRAM_ISNUMVISUAL" val="0"/>
  <p:tag name="KSO_WM_UNIT_DIAGRAM_ISREFERUNIT" val="0"/>
  <p:tag name="KSO_WM_UNIT_TYPE" val="l_h_f"/>
  <p:tag name="KSO_WM_UNIT_INDEX" val="1_5_1"/>
  <p:tag name="KSO_WM_UNIT_ID" val="diagram20219447_4*l_h_f*1_5_1"/>
  <p:tag name="KSO_WM_TEMPLATE_CATEGORY" val="diagram"/>
  <p:tag name="KSO_WM_TEMPLATE_INDEX" val="20219447"/>
  <p:tag name="KSO_WM_UNIT_LAYERLEVEL" val="1_1_1"/>
  <p:tag name="KSO_WM_TAG_VERSION" val="1.0"/>
  <p:tag name="KSO_WM_BEAUTIFY_FLAG" val="#wm#"/>
  <p:tag name="KSO_WM_UNIT_DEFAULT_FONT" val="14;20;2"/>
  <p:tag name="KSO_WM_UNIT_BLOCK" val="0"/>
  <p:tag name="KSO_WM_UNIT_DEC_AREA_ID" val="eabc74faf25b41698a0b405f56891a41"/>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13"/>
  <p:tag name="KSO_WM_UNIT_TEXT_FILL_TYPE" val="1"/>
  <p:tag name="KSO_WM_UNIT_USESOURCEFORMAT_APPLY"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l_h_i"/>
  <p:tag name="KSO_WM_UNIT_INDEX" val="1_5_2"/>
  <p:tag name="KSO_WM_UNIT_ID" val="diagram20219447_4*l_h_i*1_5_2"/>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bc624c80882f4ebb80cc35ea9fe8b5f3"/>
  <p:tag name="KSO_WM_UNIT_DECORATE_INFO" val="{&quot;DecorateInfoH&quot;:{&quot;IsAbs&quot;:true},&quot;DecorateInfoW&quot;:{&quot;IsAbs&quot;:true},&quot;DecorateInfoX&quot;:{&quot;IsAbs&quot;:true,&quot;Pos&quot;:1},&quot;DecorateInfoY&quot;:{&quot;IsAbs&quot;:true,&quot;Pos&quot;:2},&quot;ReferentInfo&quot;:{&quot;Id&quot;:&quot;eabc74faf25b41698a0b405f56891a41&quot;,&quot;X&quot;:{&quot;Pos&quot;:1},&quot;Y&quot;:{&quot;Pos&quot;:0}},&quot;whChangeMode&quot;:0}"/>
  <p:tag name="KSO_WM_UNIT_DEFAULT_FONT" val="18;36;2"/>
  <p:tag name="KSO_WM_CHIP_GROUPID" val="60bee66f4a63c72506fbd4a3"/>
  <p:tag name="KSO_WM_CHIP_XID" val="60bee66f4a63c72506fbd4a4"/>
  <p:tag name="KSO_WM_DIAGRAM_GROUP_CODE" val="l1-1"/>
  <p:tag name="KSO_WM_ASSEMBLE_CHIP_INDEX" val="2c5b13eb244347d2a20a0e661303bba9"/>
  <p:tag name="KSO_WM_UNIT_TEXT_FILL_FORE_SCHEMECOLOR_INDEX_BRIGHTNESS" val="-0.25"/>
  <p:tag name="KSO_WM_UNIT_TEXT_FILL_FORE_SCHEMECOLOR_INDEX" val="5"/>
  <p:tag name="KSO_WM_UNIT_TEXT_FILL_TYPE" val="1"/>
  <p:tag name="KSO_WM_UNIT_VALUE" val="1"/>
  <p:tag name="KSO_WM_UNIT_USESOURCEFORMAT_APPLY"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l_h_i"/>
  <p:tag name="KSO_WM_UNIT_INDEX" val="1_5_3"/>
  <p:tag name="KSO_WM_UNIT_ID" val="diagram20219447_4*l_h_i*1_5_3"/>
  <p:tag name="KSO_WM_TEMPLATE_CATEGORY" val="diagram"/>
  <p:tag name="KSO_WM_TEMPLATE_INDEX" val="20219447"/>
  <p:tag name="KSO_WM_UNIT_LAYERLEVEL" val="1_1_1"/>
  <p:tag name="KSO_WM_TAG_VERSION" val="1.0"/>
  <p:tag name="KSO_WM_BEAUTIFY_FLAG" val="#wm#"/>
  <p:tag name="KSO_WM_UNIT_BLOCK" val="0"/>
  <p:tag name="KSO_WM_UNIT_SM_LIMIT_TYPE" val="0"/>
  <p:tag name="KSO_WM_UNIT_DEC_AREA_ID" val="75ebed2137254bb79660077216f53f2f"/>
  <p:tag name="KSO_WM_UNIT_DECORATE_INFO" val="{&quot;DecorateInfoH&quot;:{&quot;IsAbs&quot;:true},&quot;DecorateInfoW&quot;:{&quot;IsAbs&quot;:true},&quot;DecorateInfoX&quot;:{&quot;IsAbs&quot;:true,&quot;Pos&quot;:2},&quot;DecorateInfoY&quot;:{&quot;IsAbs&quot;:true,&quot;Pos&quot;:1},&quot;ReferentInfo&quot;:{&quot;Id&quot;:&quot;bc624c80882f4ebb80cc35ea9fe8b5f3&quot;,&quot;X&quot;:{&quot;Pos&quot;:0},&quot;Y&quot;:{&quot;Pos&quot;:1}},&quot;whChangeMode&quot;:0}"/>
  <p:tag name="KSO_WM_CHIP_GROUPID" val="60bee66f4a63c72506fbd4a3"/>
  <p:tag name="KSO_WM_CHIP_XID" val="60bee66f4a63c72506fbd4a4"/>
  <p:tag name="KSO_WM_DIAGRAM_GROUP_CODE" val="l1-1"/>
  <p:tag name="KSO_WM_ASSEMBLE_CHIP_INDEX" val="2c5b13eb244347d2a20a0e661303bba9"/>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1"/>
  <p:tag name="KSO_WM_UNIT_USESOURCEFORMAT_APPLY" val="1"/>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UNIT_ISCONTENTSTITLE" val="0"/>
  <p:tag name="KSO_WM_UNIT_ISNUMDGMTITLE" val="0"/>
  <p:tag name="KSO_WM_UNIT_NOCLEAR" val="0"/>
  <p:tag name="KSO_WM_UNIT_VALUE" val="19"/>
  <p:tag name="KSO_WM_UNIT_HIGHLIGHT" val="0"/>
  <p:tag name="KSO_WM_UNIT_COMPATIBLE" val="0"/>
  <p:tag name="KSO_WM_UNIT_DIAGRAM_ISNUMVISUAL" val="0"/>
  <p:tag name="KSO_WM_UNIT_DIAGRAM_ISREFERUNIT" val="0"/>
  <p:tag name="KSO_WM_UNIT_TYPE" val="a"/>
  <p:tag name="KSO_WM_UNIT_INDEX" val="1"/>
  <p:tag name="KSO_WM_UNIT_ID" val="diagram20208720_1*a*1"/>
  <p:tag name="KSO_WM_TEMPLATE_CATEGORY" val="diagram"/>
  <p:tag name="KSO_WM_TEMPLATE_INDEX" val="20208720"/>
  <p:tag name="KSO_WM_UNIT_LAYERLEVEL" val="1"/>
  <p:tag name="KSO_WM_TAG_VERSION" val="1.0"/>
  <p:tag name="KSO_WM_BEAUTIFY_FLAG" val="#wm#"/>
  <p:tag name="KSO_WM_UNIT_PRESET_TEXT" val="单击此处添加大标题内容"/>
  <p:tag name="KSO_WM_UNIT_DEFAULT_FONT" val="24;44;4"/>
  <p:tag name="KSO_WM_UNIT_BLOCK" val="0"/>
  <p:tag name="KSO_WM_UNIT_SHOW_EDIT_AREA_INDICATION" val="1"/>
  <p:tag name="KSO_WM_CHIP_GROUPID" val="5e7881253197e252a37019b5"/>
  <p:tag name="KSO_WM_CHIP_XID" val="5e7881253197e252a37019b6"/>
  <p:tag name="KSO_WM_UNIT_DEC_AREA_ID" val="f10c9c18076b413bb7a6d715dcade595"/>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59afc3cf2d9b448b93859e507a47fcfb"/>
  <p:tag name="KSO_WM_UNIT_TEXT_FILL_FORE_SCHEMECOLOR_INDEX_BRIGHTNESS" val="0"/>
  <p:tag name="KSO_WM_UNIT_TEXT_FILL_FORE_SCHEMECOLOR_INDEX" val="13"/>
  <p:tag name="KSO_WM_UNIT_TEXT_FILL_TYPE" val="1"/>
  <p:tag name="KSO_WM_TEMPLATE_ASSEMBLE_XID" val="60656e7d4054ed1e2fb7f9d0"/>
  <p:tag name="KSO_WM_TEMPLATE_ASSEMBLE_GROUPID" val="60656e7d4054ed1e2fb7f9d0"/>
  <p:tag name="KSO_WM_UNIT_SMARTLAYOUT_COMPRESS_INFO" val="{&#10;    &quot;id&quot;: &quot;2021-04-01T15:01:49&quot;,&#10;    &quot;max&quot;: 0.012440944881888072,&#10;    &quot;topChanged&quot;: 0.009401825701952766&#10;}&#10;"/>
</p:tagLst>
</file>

<file path=ppt/tags/tag36.xml><?xml version="1.0" encoding="utf-8"?>
<p:tagLst xmlns:p="http://schemas.openxmlformats.org/presentationml/2006/main">
  <p:tag name="KSO_WM_SLIDE_ID" val="diagram20208720_1"/>
  <p:tag name="KSO_WM_TEMPLATE_SUBCATEGORY" val="21"/>
  <p:tag name="KSO_WM_SLIDE_TYPE" val="text"/>
  <p:tag name="KSO_WM_SLIDE_SUBTYPE" val="picTxt"/>
  <p:tag name="KSO_WM_SLIDE_ITEM_CNT" val="0"/>
  <p:tag name="KSO_WM_SLIDE_INDEX" val="1"/>
  <p:tag name="KSO_WM_SLIDE_SIZE" val="937*480"/>
  <p:tag name="KSO_WM_SLIDE_POSITION" val="22*0"/>
  <p:tag name="KSO_WM_TAG_VERSION" val="1.0"/>
  <p:tag name="KSO_WM_BEAUTIFY_FLAG" val="#wm#"/>
  <p:tag name="KSO_WM_TEMPLATE_CATEGORY" val="diagram"/>
  <p:tag name="KSO_WM_TEMPLATE_INDEX" val="20208720"/>
  <p:tag name="KSO_WM_SLIDE_LAYOUT" val="a_d"/>
  <p:tag name="KSO_WM_SLIDE_LAYOUT_CNT" val="1_1"/>
  <p:tag name="KSO_WM_SLIDE_LAYOUT_INFO" val="{&quot;backgroundInfo&quot;:[{&quot;bottom&quot;:0,&quot;bottomAbs&quot;:false,&quot;left&quot;:0,&quot;leftAbs&quot;:false,&quot;right&quot;:0,&quot;rightAbs&quot;:false,&quot;top&quot;:0,&quot;topAbs&quot;:false,&quot;type&quot;:&quot;general&quot;}],&quot;id&quot;:&quot;2021-04-01T15:01:49&quot;,&quot;maxSize&quot;:{&quot;size1&quot;:22.4},&quot;minSize&quot;:{&quot;size1&quot;:20},&quot;normalSize&quot;:{&quot;size1&quot;:20.00018518518518},&quot;subLayout&quot;:[{&quot;id&quot;:&quot;2021-04-01T15:01:49&quot;,&quot;margin&quot;:{&quot;bottom&quot;:0.021666670218110085,&quot;left&quot;:1.2697499990463257,&quot;right&quot;:6.03225040435791,&quot;top&quot;:1.4108333587646484},&quot;type&quot;:0},{&quot;id&quot;:&quot;2021-04-01T15:01:49&quot;,&quot;margin&quot;:{&quot;bottom&quot;:2.4691667556762695,&quot;left&quot;:2.540250062942505,&quot;right&quot;:2.5394999980926514,&quot;top&quot;:1.741666555404663},&quot;type&quot;:0}],&quot;type&quot;:0}"/>
  <p:tag name="KSO_WM_SLIDE_BACKGROUND" val="[&quot;general&quot;]"/>
  <p:tag name="KSO_WM_SLIDE_RATIO" val="1.777778"/>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true,&quot;fill_id&quot;:&quot;cbc5ad0736cf4eccbc3375f750b410a4&quot;,&quot;fill_align&quot;:&quot;lm&quot;,&quot;chip_types&quot;:[&quot;header&quot;]},{&quot;text_align&quot;:&quot;lm&quot;,&quot;text_direction&quot;:&quot;horizontal&quot;,&quot;support_big_font&quot;:true,&quot;fill_id&quot;:&quot;001301a16bfe4fee952b84fd55dd512d&quot;,&quot;fill_align&quot;:&quot;cm&quot;,&quot;chip_types&quot;:[&quot;text&quot;]}],[{&quot;text_align&quot;:&quot;lm&quot;,&quot;text_direction&quot;:&quot;horizontal&quot;,&quot;support_big_font&quot;:false,&quot;fill_id&quot;:&quot;cbc5ad0736cf4eccbc3375f750b410a4&quot;,&quot;fill_align&quot;:&quot;lm&quot;,&quot;chip_types&quot;:[&quot;header&quot;]},{&quot;text_align&quot;:&quot;cm&quot;,&quot;text_direction&quot;:&quot;horizontal&quot;,&quot;support_features&quot;:[&quot;collage&quot;],&quot;support_big_font&quot;:false,&quot;fill_id&quot;:&quot;001301a16bfe4fee952b84fd55dd512d&quot;,&quot;fill_align&quot;:&quot;cm&quot;,&quot;chip_types&quot;:[&quot;diagram&quot;,&quot;pictext&quot;,&quot;picture&quot;,&quot;chart&quot;,&quot;table&quot;,&quot;video&quot;]}]]"/>
  <p:tag name="KSO_WM_TEMPLATE_MASTER_TYPE" val="0"/>
  <p:tag name="KSO_WM_TEMPLATE_COLOR_TYPE" val="1"/>
  <p:tag name="KSO_WM_CHIP_XID" val="5ef1707e5bb2a422ac9a2b54"/>
  <p:tag name="KSO_WM_CHIP_DECFILLPROP" val="[]"/>
  <p:tag name="KSO_WM_SLIDE_CAN_ADD_NAVIGATION" val="1"/>
  <p:tag name="KSO_WM_CHIP_GROUPID" val="5ef1707e5bb2a422ac9a2b53"/>
  <p:tag name="KSO_WM_SLIDE_BK_DARK_LIGHT" val="2"/>
  <p:tag name="KSO_WM_SLIDE_BACKGROUND_TYPE" val="general"/>
  <p:tag name="KSO_WM_SLIDE_SUPPORT_FEATURE_TYPE" val="1"/>
  <p:tag name="KSO_WM_TEMPLATE_ASSEMBLE_XID" val="60656e7d4054ed1e2fb7f9d0"/>
  <p:tag name="KSO_WM_TEMPLATE_ASSEMBLE_GROUPID" val="60656e7d4054ed1e2fb7f9d0"/>
</p:tagLst>
</file>

<file path=ppt/tags/tag37.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4.xml><?xml version="1.0" encoding="utf-8"?>
<p:tagLst xmlns:p="http://schemas.openxmlformats.org/presentationml/2006/main">
  <p:tag name="KSO_WM_TEMPLATE_CATEGORY" val="diagram"/>
  <p:tag name="KSO_WM_TEMPLATE_INDEX" val="20186020"/>
  <p:tag name="KSO_WM_TAG_VERSION" val="1.0"/>
  <p:tag name="KSO_WM_UNIT_TYPE" val="d"/>
  <p:tag name="KSO_WM_UNIT_INDEX" val="1"/>
  <p:tag name="KSO_WM_UNIT_ID" val="diagram20186020_1*d*1"/>
  <p:tag name="KSO_WM_UNIT_LAYERLEVEL" val="1"/>
  <p:tag name="KSO_WM_UNIT_VALUE" val="1904*1193"/>
  <p:tag name="KSO_WM_UNIT_HIGHLIGHT" val="0"/>
  <p:tag name="KSO_WM_UNIT_COMPATIBLE" val="0"/>
  <p:tag name="KSO_WM_UNIT_CLEAR" val="0"/>
  <p:tag name="KSO_WM_BEAUTIFY_FLAG" val=""/>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8726_1*i*1"/>
  <p:tag name="KSO_WM_TEMPLATE_CATEGORY" val="diagram"/>
  <p:tag name="KSO_WM_TEMPLATE_INDEX" val="20208726"/>
  <p:tag name="KSO_WM_UNIT_LAYERLEVEL" val="1"/>
  <p:tag name="KSO_WM_TAG_VERSION" val="1.0"/>
  <p:tag name="KSO_WM_BEAUTIFY_FLAG" val="#wm#"/>
  <p:tag name="KSO_WM_UNIT_BLOCK" val="0"/>
  <p:tag name="KSO_WM_UNIT_DEC_AREA_ID" val="ba7081483e1b462196cb4cf6d67e99ee"/>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ef16cf55bb2a422ac9a2b39"/>
  <p:tag name="KSO_WM_CHIP_XID" val="5ef16cf55bb2a422ac9a2b3a"/>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0"/>
  <p:tag name="KSO_WM_TEMPLATE_ASSEMBLE_XID" val="60656e7d4054ed1e2fb7f9d1"/>
  <p:tag name="KSO_WM_TEMPLATE_ASSEMBLE_GROUPID" val="60656e7d4054ed1e2fb7f9d1"/>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8726_1*i*2"/>
  <p:tag name="KSO_WM_TEMPLATE_CATEGORY" val="diagram"/>
  <p:tag name="KSO_WM_TEMPLATE_INDEX" val="20208726"/>
  <p:tag name="KSO_WM_UNIT_LAYERLEVEL" val="1"/>
  <p:tag name="KSO_WM_TAG_VERSION" val="1.0"/>
  <p:tag name="KSO_WM_BEAUTIFY_FLAG" val="#wm#"/>
  <p:tag name="KSO_WM_UNIT_BLOCK" val="0"/>
  <p:tag name="KSO_WM_UNIT_DEC_AREA_ID" val="d82ac3d2021f4a4e883509ca1c1b252d"/>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ef16cf55bb2a422ac9a2b39"/>
  <p:tag name="KSO_WM_CHIP_XID" val="5ef16cf55bb2a422ac9a2b3a"/>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VALUE" val="0"/>
  <p:tag name="KSO_WM_TEMPLATE_ASSEMBLE_XID" val="60656e7d4054ed1e2fb7f9d1"/>
  <p:tag name="KSO_WM_TEMPLATE_ASSEMBLE_GROUPID" val="60656e7d4054ed1e2fb7f9d1"/>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8726_1*i*3"/>
  <p:tag name="KSO_WM_TEMPLATE_CATEGORY" val="diagram"/>
  <p:tag name="KSO_WM_TEMPLATE_INDEX" val="20208726"/>
  <p:tag name="KSO_WM_UNIT_LAYERLEVEL" val="1"/>
  <p:tag name="KSO_WM_TAG_VERSION" val="1.0"/>
  <p:tag name="KSO_WM_BEAUTIFY_FLAG" val="#wm#"/>
  <p:tag name="KSO_WM_UNIT_BLOCK" val="0"/>
  <p:tag name="KSO_WM_UNIT_SM_LIMIT_TYPE" val="2"/>
  <p:tag name="KSO_WM_UNIT_DEC_AREA_ID" val="0d5ea1dbb9674955bc0edb101f41cb61"/>
  <p:tag name="KSO_WM_UNIT_DECORATE_INFO" val="{&quot;DecorateInfoH&quot;:{&quot;IsAbs&quot;:true},&quot;DecorateInfoW&quot;:{&quot;IsAbs&quot;:true},&quot;DecorateInfoX&quot;:{&quot;IsAbs&quot;:true,&quot;Pos&quot;:1},&quot;DecorateInfoY&quot;:{&quot;IsAbs&quot;:true,&quot;Pos&quot;:1},&quot;ReferentInfo&quot;:{&quot;Id&quot;:&quot;c85ef47edd9c40f893913b115563a082&quot;,&quot;X&quot;:{&quot;Pos&quot;:1},&quot;Y&quot;:{&quot;Pos&quot;:1}},&quot;whChangeMode&quot;:0}"/>
  <p:tag name="KSO_WM_CHIP_GROUPID" val="5ef16cf55bb2a422ac9a2b39"/>
  <p:tag name="KSO_WM_CHIP_XID" val="5ef16cf55bb2a422ac9a2b3a"/>
  <p:tag name="KSO_WM_UNIT_FILL_FORE_SCHEMECOLOR_INDEX_BRIGHTNESS" val="0"/>
  <p:tag name="KSO_WM_UNIT_FILL_FORE_SCHEMECOLOR_INDEX" val="14"/>
  <p:tag name="KSO_WM_UNIT_FILL_TYPE" val="1"/>
  <p:tag name="KSO_WM_UNIT_SHADOW_SCHEMECOLOR_INDEX_BRIGHTNESS" val="0"/>
  <p:tag name="KSO_WM_UNIT_SHADOW_SCHEMECOLOR_INDEX" val="13"/>
  <p:tag name="KSO_WM_UNIT_TEXT_FILL_FORE_SCHEMECOLOR_INDEX_BRIGHTNESS" val="0"/>
  <p:tag name="KSO_WM_UNIT_TEXT_FILL_FORE_SCHEMECOLOR_INDEX" val="2"/>
  <p:tag name="KSO_WM_UNIT_TEXT_FILL_TYPE" val="1"/>
  <p:tag name="KSO_WM_UNIT_VALUE" val="380"/>
  <p:tag name="KSO_WM_TEMPLATE_ASSEMBLE_XID" val="60656e7d4054ed1e2fb7f9d1"/>
  <p:tag name="KSO_WM_TEMPLATE_ASSEMBLE_GROUPID" val="60656e7d4054ed1e2fb7f9d1"/>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8726_1*i*4"/>
  <p:tag name="KSO_WM_TEMPLATE_CATEGORY" val="diagram"/>
  <p:tag name="KSO_WM_TEMPLATE_INDEX" val="20208726"/>
  <p:tag name="KSO_WM_UNIT_LAYERLEVEL" val="1"/>
  <p:tag name="KSO_WM_TAG_VERSION" val="1.0"/>
  <p:tag name="KSO_WM_BEAUTIFY_FLAG" val="#wm#"/>
  <p:tag name="KSO_WM_UNIT_BLOCK" val="0"/>
  <p:tag name="KSO_WM_UNIT_DEC_AREA_ID" val="1c8bd37d19a3427cbf432b66fecf5d96"/>
  <p:tag name="KSO_WM_UNIT_DECORATE_INFO" val="{&quot;ReferentInfo&quot;:{&quot;Id&quot;:&quot;slide&quot;,&quot;X&quot;:{&quot;Pos&quot;:2},&quot;Y&quot;:{&quot;Pos&quot;:2}},&quot;DecorateInfoX&quot;:{&quot;Pos&quot;:2,&quot;IsAbs&quot;:false},&quot;DecorateInfoY&quot;:{&quot;Pos&quot;:2,&quot;IsAbs&quot;:false},&quot;DecorateInfoW&quot;:{&quot;IsAbs&quot;:false},&quot;DecorateInfoH&quot;:{&quot;IsAbs&quot;:false},&quot;whChangeMode&quot;:1}"/>
  <p:tag name="KSO_WM_CHIP_GROUPID" val="5ef16cf55bb2a422ac9a2b39"/>
  <p:tag name="KSO_WM_CHIP_XID" val="5ef16cf55bb2a422ac9a2b3a"/>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7d4054ed1e2fb7f9d1"/>
  <p:tag name="KSO_WM_TEMPLATE_ASSEMBLE_GROUPID" val="60656e7d4054ed1e2fb7f9d1"/>
</p:tagLst>
</file>

<file path=ppt/tags/tag5.xml><?xml version="1.0" encoding="utf-8"?>
<p:tagLst xmlns:p="http://schemas.openxmlformats.org/presentationml/2006/main">
  <p:tag name="KSO_WM_TEMPLATE_CATEGORY" val="diagram"/>
  <p:tag name="KSO_WM_TEMPLATE_INDEX" val="20186020"/>
  <p:tag name="KSO_WM_TAG_VERSION" val="1.0"/>
  <p:tag name="KSO_WM_UNIT_TYPE" val="a"/>
  <p:tag name="KSO_WM_UNIT_INDEX" val="1"/>
  <p:tag name="KSO_WM_UNIT_ID" val="diagram20186020_1*a*1"/>
  <p:tag name="KSO_WM_UNIT_LAYERLEVEL" val="1"/>
  <p:tag name="KSO_WM_UNIT_VALUE" val="33"/>
  <p:tag name="KSO_WM_UNIT_ISCONTENTSTITLE" val="0"/>
  <p:tag name="KSO_WM_UNIT_HIGHLIGHT" val="0"/>
  <p:tag name="KSO_WM_UNIT_COMPATIBLE" val="0"/>
  <p:tag name="KSO_WM_UNIT_CLEAR" val="0"/>
  <p:tag name="KSO_WM_BEAUTIFY_FLAG" val=""/>
  <p:tag name="KSO_WM_UNIT_PRESET_TEXT" val="标题文本预设"/>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8726_1*i*5"/>
  <p:tag name="KSO_WM_TEMPLATE_CATEGORY" val="diagram"/>
  <p:tag name="KSO_WM_TEMPLATE_INDEX" val="20208726"/>
  <p:tag name="KSO_WM_UNIT_LAYERLEVEL" val="1"/>
  <p:tag name="KSO_WM_TAG_VERSION" val="1.0"/>
  <p:tag name="KSO_WM_BEAUTIFY_FLAG" val="#wm#"/>
  <p:tag name="KSO_WM_UNIT_BLOCK" val="0"/>
  <p:tag name="KSO_WM_UNIT_DEC_AREA_ID" val="fa4da34123114e7191a39190d84d996d"/>
  <p:tag name="KSO_WM_UNIT_DECORATE_INFO" val="{&quot;ReferentInfo&quot;:{&quot;Id&quot;:&quot;slide&quot;,&quot;X&quot;:{&quot;Pos&quot;:2},&quot;Y&quot;:{&quot;Pos&quot;:2}},&quot;DecorateInfoX&quot;:{&quot;Pos&quot;:2,&quot;IsAbs&quot;:false},&quot;DecorateInfoY&quot;:{&quot;Pos&quot;:2,&quot;IsAbs&quot;:false},&quot;DecorateInfoW&quot;:{&quot;IsAbs&quot;:false},&quot;DecorateInfoH&quot;:{&quot;IsAbs&quot;:false},&quot;whChangeMode&quot;:1}"/>
  <p:tag name="KSO_WM_CHIP_GROUPID" val="5ef16cf55bb2a422ac9a2b39"/>
  <p:tag name="KSO_WM_CHIP_XID" val="5ef16cf55bb2a422ac9a2b3a"/>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2"/>
  <p:tag name="KSO_WM_TEMPLATE_ASSEMBLE_XID" val="60656e7d4054ed1e2fb7f9d1"/>
  <p:tag name="KSO_WM_TEMPLATE_ASSEMBLE_GROUPID" val="60656e7d4054ed1e2fb7f9d1"/>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219114_1*m_h_i*1_1_3"/>
  <p:tag name="KSO_WM_TEMPLATE_CATEGORY" val="diagram"/>
  <p:tag name="KSO_WM_TEMPLATE_INDEX" val="20219114"/>
  <p:tag name="KSO_WM_UNIT_LAYERLEVEL" val="1_1_1"/>
  <p:tag name="KSO_WM_TAG_VERSION" val="1.0"/>
  <p:tag name="KSO_WM_BEAUTIFY_FLAG" val="#wm#"/>
  <p:tag name="KSO_WM_CHIP_GROUPID" val="60b9cda5d573a1aeab43b641"/>
  <p:tag name="KSO_WM_CHIP_XID" val="60b9cda5d573a1aeab43b642"/>
  <p:tag name="KSO_WM_ASSEMBLE_CHIP_INDEX" val="754595bc6f514bb28f7f59e7fe9da2d9"/>
  <p:tag name="KSO_WM_UNIT_VALUE" val="2"/>
  <p:tag name="KSO_WM_UNIT_FILL_FORE_SCHEMECOLOR_INDEX_BRIGHTNESS" val="0.4"/>
  <p:tag name="KSO_WM_UNIT_FILL_FORE_SCHEMECOLOR_INDEX" val="5"/>
  <p:tag name="KSO_WM_UNIT_FILL_TYPE" val="1"/>
  <p:tag name="KSO_WM_UNIT_LINE_FORE_SCHEMECOLOR_INDEX_BRIGHTNESS" val="0.4"/>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USESOURCEFORMAT_APPLY" val="1"/>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219114_1*m_h_i*1_1_1"/>
  <p:tag name="KSO_WM_TEMPLATE_CATEGORY" val="diagram"/>
  <p:tag name="KSO_WM_TEMPLATE_INDEX" val="20219114"/>
  <p:tag name="KSO_WM_UNIT_LAYERLEVEL" val="1_1_1"/>
  <p:tag name="KSO_WM_TAG_VERSION" val="1.0"/>
  <p:tag name="KSO_WM_BEAUTIFY_FLAG" val="#wm#"/>
  <p:tag name="KSO_WM_CHIP_GROUPID" val="60b9cda5d573a1aeab43b641"/>
  <p:tag name="KSO_WM_CHIP_XID" val="60b9cda5d573a1aeab43b642"/>
  <p:tag name="KSO_WM_ASSEMBLE_CHIP_INDEX" val="754595bc6f514bb28f7f59e7fe9da2d9"/>
  <p:tag name="KSO_WM_UNIT_VALUE" val="6"/>
  <p:tag name="KSO_WM_UNIT_FILL_FORE_SCHEMECOLOR_INDEX_BRIGHTNESS" val="0"/>
  <p:tag name="KSO_WM_UNIT_FILL_FORE_SCHEMECOLOR_INDEX" val="5"/>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USESOURCEFORMAT_APPLY" val="1"/>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1_2"/>
  <p:tag name="KSO_WM_UNIT_ID" val="diagram20219114_1*m_h_i*1_1_2"/>
  <p:tag name="KSO_WM_TEMPLATE_CATEGORY" val="diagram"/>
  <p:tag name="KSO_WM_TEMPLATE_INDEX" val="20219114"/>
  <p:tag name="KSO_WM_UNIT_LAYERLEVEL" val="1_1_1"/>
  <p:tag name="KSO_WM_TAG_VERSION" val="1.0"/>
  <p:tag name="KSO_WM_BEAUTIFY_FLAG" val="#wm#"/>
  <p:tag name="KSO_WM_CHIP_GROUPID" val="60b9cda5d573a1aeab43b641"/>
  <p:tag name="KSO_WM_CHIP_XID" val="60b9cda5d573a1aeab43b642"/>
  <p:tag name="KSO_WM_ASSEMBLE_CHIP_INDEX" val="754595bc6f514bb28f7f59e7fe9da2d9"/>
  <p:tag name="KSO_WM_UNIT_VALUE" val="2"/>
  <p:tag name="KSO_WM_UNIT_TEXT_FILL_FORE_SCHEMECOLOR_INDEX_BRIGHTNESS" val="0"/>
  <p:tag name="KSO_WM_UNIT_TEXT_FILL_FORE_SCHEMECOLOR_INDEX" val="5"/>
  <p:tag name="KSO_WM_UNIT_TEXT_FILL_TYPE" val="1"/>
  <p:tag name="KSO_WM_UNIT_USESOURCEFORMAT_APPLY" val="1"/>
</p:tagLst>
</file>

<file path=ppt/tags/tag54.xml><?xml version="1.0" encoding="utf-8"?>
<p:tagLst xmlns:p="http://schemas.openxmlformats.org/presentationml/2006/main">
  <p:tag name="KSO_WM_UNIT_SUBTYPE" val="a"/>
  <p:tag name="KSO_WM_UNIT_NOCLEAR" val="0"/>
  <p:tag name="KSO_WM_UNIT_VALUE" val="104"/>
  <p:tag name="KSO_WM_UNIT_HIGHLIGHT" val="0"/>
  <p:tag name="KSO_WM_UNIT_COMPATIBLE" val="0"/>
  <p:tag name="KSO_WM_UNIT_DIAGRAM_ISNUMVISUAL" val="0"/>
  <p:tag name="KSO_WM_UNIT_DIAGRAM_ISREFERUNIT" val="0"/>
  <p:tag name="KSO_WM_DIAGRAM_GROUP_CODE" val="m1-1"/>
  <p:tag name="KSO_WM_UNIT_TYPE" val="m_h_f"/>
  <p:tag name="KSO_WM_UNIT_INDEX" val="1_1_1"/>
  <p:tag name="KSO_WM_UNIT_ID" val="diagram20219114_1*m_h_f*1_1_1"/>
  <p:tag name="KSO_WM_TEMPLATE_CATEGORY" val="diagram"/>
  <p:tag name="KSO_WM_TEMPLATE_INDEX" val="20219114"/>
  <p:tag name="KSO_WM_UNIT_LAYERLEVEL" val="1_1_1"/>
  <p:tag name="KSO_WM_TAG_VERSION" val="1.0"/>
  <p:tag name="KSO_WM_BEAUTIFY_FLAG" val="#wm#"/>
  <p:tag name="KSO_WM_UNIT_PRESET_TEXT" val="此处请输入您的正文，准确理解传达信息。单击此处输入您的正文，准确理解传达您的信息。单击此处输入您的正文，准确理解传达您的信息。"/>
  <p:tag name="KSO_WM_CHIP_GROUPID" val="60b9cda5d573a1aeab43b641"/>
  <p:tag name="KSO_WM_CHIP_XID" val="60b9cda5d573a1aeab43b642"/>
  <p:tag name="KSO_WM_ASSEMBLE_CHIP_INDEX" val="754595bc6f514bb28f7f59e7fe9da2d9"/>
  <p:tag name="KSO_WM_UNIT_TEXT_FILL_FORE_SCHEMECOLOR_INDEX_BRIGHTNESS" val="0.25"/>
  <p:tag name="KSO_WM_UNIT_TEXT_FILL_FORE_SCHEMECOLOR_INDEX" val="13"/>
  <p:tag name="KSO_WM_UNIT_TEXT_FILL_TYPE" val="1"/>
  <p:tag name="KSO_WM_UNIT_USESOURCEFORMAT_APPLY" val="1"/>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219114_1*m_h_i*1_2_3"/>
  <p:tag name="KSO_WM_TEMPLATE_CATEGORY" val="diagram"/>
  <p:tag name="KSO_WM_TEMPLATE_INDEX" val="20219114"/>
  <p:tag name="KSO_WM_UNIT_LAYERLEVEL" val="1_1_1"/>
  <p:tag name="KSO_WM_TAG_VERSION" val="1.0"/>
  <p:tag name="KSO_WM_BEAUTIFY_FLAG" val="#wm#"/>
  <p:tag name="KSO_WM_CHIP_GROUPID" val="60b9cda5d573a1aeab43b641"/>
  <p:tag name="KSO_WM_CHIP_XID" val="60b9cda5d573a1aeab43b642"/>
  <p:tag name="KSO_WM_ASSEMBLE_CHIP_INDEX" val="754595bc6f514bb28f7f59e7fe9da2d9"/>
  <p:tag name="KSO_WM_UNIT_VALUE" val="2"/>
  <p:tag name="KSO_WM_UNIT_FILL_FORE_SCHEMECOLOR_INDEX_BRIGHTNESS" val="0.4"/>
  <p:tag name="KSO_WM_UNIT_FILL_FORE_SCHEMECOLOR_INDEX" val="5"/>
  <p:tag name="KSO_WM_UNIT_FILL_TYPE" val="1"/>
  <p:tag name="KSO_WM_UNIT_LINE_FORE_SCHEMECOLOR_INDEX_BRIGHTNESS" val="0.4"/>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USESOURCEFORMAT_APPLY" val="1"/>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219114_1*m_h_i*1_2_1"/>
  <p:tag name="KSO_WM_TEMPLATE_CATEGORY" val="diagram"/>
  <p:tag name="KSO_WM_TEMPLATE_INDEX" val="20219114"/>
  <p:tag name="KSO_WM_UNIT_LAYERLEVEL" val="1_1_1"/>
  <p:tag name="KSO_WM_TAG_VERSION" val="1.0"/>
  <p:tag name="KSO_WM_BEAUTIFY_FLAG" val="#wm#"/>
  <p:tag name="KSO_WM_CHIP_GROUPID" val="60b9cda5d573a1aeab43b641"/>
  <p:tag name="KSO_WM_CHIP_XID" val="60b9cda5d573a1aeab43b642"/>
  <p:tag name="KSO_WM_ASSEMBLE_CHIP_INDEX" val="754595bc6f514bb28f7f59e7fe9da2d9"/>
  <p:tag name="KSO_WM_UNIT_VALUE" val="6"/>
  <p:tag name="KSO_WM_UNIT_FILL_FORE_SCHEMECOLOR_INDEX_BRIGHTNESS" val="0"/>
  <p:tag name="KSO_WM_UNIT_FILL_FORE_SCHEMECOLOR_INDEX" val="5"/>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 name="KSO_WM_UNIT_USESOURCEFORMAT_APPLY" val="1"/>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SUBTYPE" val="d"/>
  <p:tag name="KSO_WM_UNIT_TYPE" val="m_h_i"/>
  <p:tag name="KSO_WM_UNIT_INDEX" val="1_2_2"/>
  <p:tag name="KSO_WM_UNIT_ID" val="diagram20219114_1*m_h_i*1_2_2"/>
  <p:tag name="KSO_WM_TEMPLATE_CATEGORY" val="diagram"/>
  <p:tag name="KSO_WM_TEMPLATE_INDEX" val="20219114"/>
  <p:tag name="KSO_WM_UNIT_LAYERLEVEL" val="1_1_1"/>
  <p:tag name="KSO_WM_TAG_VERSION" val="1.0"/>
  <p:tag name="KSO_WM_BEAUTIFY_FLAG" val="#wm#"/>
  <p:tag name="KSO_WM_CHIP_GROUPID" val="60b9cda5d573a1aeab43b641"/>
  <p:tag name="KSO_WM_CHIP_XID" val="60b9cda5d573a1aeab43b642"/>
  <p:tag name="KSO_WM_ASSEMBLE_CHIP_INDEX" val="754595bc6f514bb28f7f59e7fe9da2d9"/>
  <p:tag name="KSO_WM_UNIT_VALUE" val="2"/>
  <p:tag name="KSO_WM_UNIT_TEXT_FILL_FORE_SCHEMECOLOR_INDEX_BRIGHTNESS" val="0"/>
  <p:tag name="KSO_WM_UNIT_TEXT_FILL_FORE_SCHEMECOLOR_INDEX" val="5"/>
  <p:tag name="KSO_WM_UNIT_TEXT_FILL_TYPE" val="1"/>
  <p:tag name="KSO_WM_UNIT_USESOURCEFORMAT_APPLY" val="1"/>
</p:tagLst>
</file>

<file path=ppt/tags/tag58.xml><?xml version="1.0" encoding="utf-8"?>
<p:tagLst xmlns:p="http://schemas.openxmlformats.org/presentationml/2006/main">
  <p:tag name="KSO_WM_UNIT_SUBTYPE" val="a"/>
  <p:tag name="KSO_WM_UNIT_NOCLEAR" val="0"/>
  <p:tag name="KSO_WM_UNIT_VALUE" val="104"/>
  <p:tag name="KSO_WM_UNIT_HIGHLIGHT" val="0"/>
  <p:tag name="KSO_WM_UNIT_COMPATIBLE" val="0"/>
  <p:tag name="KSO_WM_UNIT_DIAGRAM_ISNUMVISUAL" val="0"/>
  <p:tag name="KSO_WM_UNIT_DIAGRAM_ISREFERUNIT" val="0"/>
  <p:tag name="KSO_WM_DIAGRAM_GROUP_CODE" val="m1-1"/>
  <p:tag name="KSO_WM_UNIT_TYPE" val="m_h_f"/>
  <p:tag name="KSO_WM_UNIT_INDEX" val="1_2_1"/>
  <p:tag name="KSO_WM_UNIT_ID" val="diagram20219114_1*m_h_f*1_2_1"/>
  <p:tag name="KSO_WM_TEMPLATE_CATEGORY" val="diagram"/>
  <p:tag name="KSO_WM_TEMPLATE_INDEX" val="20219114"/>
  <p:tag name="KSO_WM_UNIT_LAYERLEVEL" val="1_1_1"/>
  <p:tag name="KSO_WM_TAG_VERSION" val="1.0"/>
  <p:tag name="KSO_WM_BEAUTIFY_FLAG" val="#wm#"/>
  <p:tag name="KSO_WM_UNIT_PRESET_TEXT" val="此处请输入您的正文，准确理解传达信息。单击此处输入您的正文，准确理解传达您的信息。单击此处输入您的正文，准确理解传达您的信息。"/>
  <p:tag name="KSO_WM_CHIP_GROUPID" val="60b9cda5d573a1aeab43b641"/>
  <p:tag name="KSO_WM_CHIP_XID" val="60b9cda5d573a1aeab43b642"/>
  <p:tag name="KSO_WM_ASSEMBLE_CHIP_INDEX" val="754595bc6f514bb28f7f59e7fe9da2d9"/>
  <p:tag name="KSO_WM_UNIT_TEXT_FILL_FORE_SCHEMECOLOR_INDEX_BRIGHTNESS" val="0.25"/>
  <p:tag name="KSO_WM_UNIT_TEXT_FILL_FORE_SCHEMECOLOR_INDEX" val="13"/>
  <p:tag name="KSO_WM_UNIT_TEXT_FILL_TYPE" val="1"/>
  <p:tag name="KSO_WM_UNIT_USESOURCEFORMAT_APPLY" val="1"/>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60.xml><?xml version="1.0" encoding="utf-8"?>
<p:tagLst xmlns:p="http://schemas.openxmlformats.org/presentationml/2006/main">
  <p:tag name="KSO_WM_UNIT_ISCONTENTSTITLE" val="0"/>
  <p:tag name="KSO_WM_UNIT_ISNUMDGMTITLE" val="0"/>
  <p:tag name="KSO_WM_UNIT_NOCLEAR" val="0"/>
  <p:tag name="KSO_WM_UNIT_VALUE" val="18"/>
  <p:tag name="KSO_WM_UNIT_HIGHLIGHT" val="0"/>
  <p:tag name="KSO_WM_UNIT_COMPATIBLE" val="0"/>
  <p:tag name="KSO_WM_UNIT_DIAGRAM_ISNUMVISUAL" val="0"/>
  <p:tag name="KSO_WM_UNIT_DIAGRAM_ISREFERUNIT" val="0"/>
  <p:tag name="KSO_WM_UNIT_TYPE" val="a"/>
  <p:tag name="KSO_WM_UNIT_INDEX" val="1"/>
  <p:tag name="KSO_WM_UNIT_ID" val="diagram20208726_1*a*1"/>
  <p:tag name="KSO_WM_TEMPLATE_CATEGORY" val="diagram"/>
  <p:tag name="KSO_WM_TEMPLATE_INDEX" val="20208726"/>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a81a1a1ab0494ff8bf247e4e58c24dc7"/>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90b80a31f12449419b7d2465d90c9183"/>
  <p:tag name="KSO_WM_UNIT_TEXT_FILL_FORE_SCHEMECOLOR_INDEX_BRIGHTNESS" val="0"/>
  <p:tag name="KSO_WM_UNIT_TEXT_FILL_FORE_SCHEMECOLOR_INDEX" val="13"/>
  <p:tag name="KSO_WM_UNIT_TEXT_FILL_TYPE" val="1"/>
  <p:tag name="KSO_WM_TEMPLATE_ASSEMBLE_XID" val="60656e7d4054ed1e2fb7f9d1"/>
  <p:tag name="KSO_WM_TEMPLATE_ASSEMBLE_GROUPID" val="60656e7d4054ed1e2fb7f9d1"/>
  <p:tag name="KSO_WM_UNIT_SMARTLAYOUT_COMPRESS_INFO" val="{&#10;    &quot;id&quot;: &quot;2021-04-01T15:01:50&quot;,&#10;    &quot;max&quot;: 0.012440944881888072,&#10;    &quot;topChanged&quot;: 0&#10;}&#10;"/>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wm#"/>
  <p:tag name="KSO_WM_TEMPLATE_CATEGORY" val="diagram"/>
  <p:tag name="KSO_WM_TEMPLATE_INDEX" val="20208726"/>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SLIDE_BACKGROUND" val="[&quot;general&quot;]"/>
  <p:tag name="KSO_WM_SLIDE_RATIO" val="1.777778"/>
  <p:tag name="KSO_WM_SLIDE_CAN_ADD_NAVIGATION" val="1"/>
  <p:tag name="KSO_WM_SLIDE_ID" val="diagram20208726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8*473"/>
  <p:tag name="KSO_WM_SLIDE_POSITION" val="48*36"/>
  <p:tag name="KSO_WM_TAG_VERSION" val="1.0"/>
  <p:tag name="KSO_WM_SLIDE_LAYOUT" val="a_d"/>
  <p:tag name="KSO_WM_SLIDE_LAYOUT_CNT" val="1_1"/>
  <p:tag name="KSO_WM_CHIP_FILLPROP" val="[[{&quot;text_align&quot;:&quot;cm&quot;,&quot;text_direction&quot;:&quot;horizontal&quot;,&quot;support_big_font&quot;:false,&quot;picture_toward&quot;:0,&quot;picture_dockside&quot;:[],&quot;fill_id&quot;:&quot;ae62fc3b35c9411d905b7bc231385e5c&quot;,&quot;fill_align&quot;:&quot;cm&quot;,&quot;chip_types&quot;:[&quot;header&quot;]},{&quot;text_align&quot;:&quot;lm&quot;,&quot;text_direction&quot;:&quot;horizontal&quot;,&quot;support_big_font&quot;:true,&quot;picture_toward&quot;:0,&quot;picture_dockside&quot;:[],&quot;fill_id&quot;:&quot;fd2aa0c658d24d49b39a205f095b05d5&quot;,&quot;fill_align&quot;:&quot;cm&quot;,&quot;chip_types&quot;:[&quot;text&quot;]}],[{&quot;text_align&quot;:&quot;cm&quot;,&quot;text_direction&quot;:&quot;horizontal&quot;,&quot;support_big_font&quot;:false,&quot;picture_toward&quot;:0,&quot;picture_dockside&quot;:[],&quot;fill_id&quot;:&quot;ae62fc3b35c9411d905b7bc231385e5c&quot;,&quot;fill_align&quot;:&quot;cm&quot;,&quot;chip_types&quot;:[&quot;header&quot;]},{&quot;text_align&quot;:&quot;cm&quot;,&quot;text_direction&quot;:&quot;horizontal&quot;,&quot;support_features&quot;:[&quot;collage&quot;,&quot;carousel&quot;],&quot;support_big_font&quot;:false,&quot;picture_toward&quot;:0,&quot;picture_dockside&quot;:[],&quot;fill_id&quot;:&quot;fd2aa0c658d24d49b39a205f095b05d5&quot;,&quot;fill_align&quot;:&quot;cm&quot;,&quot;chip_types&quot;:[&quot;diagram&quot;,&quot;pictext&quot;,&quot;picture&quot;,&quot;chart&quot;,&quot;table&quot;,&quot;video&quot;]}]]"/>
  <p:tag name="KSO_WM_CHIP_GROUPID" val="5ef16cf55bb2a422ac9a2b39"/>
  <p:tag name="KSO_WM_CHIP_XID" val="5ef16cf55bb2a422ac9a2b3a"/>
  <p:tag name="FIXED_XID_TMP" val="5f5ee1ca4d6848d78f644aec"/>
  <p:tag name="KSO_WM_CHIP_DECFILLPROP" val="[]"/>
  <p:tag name="KSO_WM_SLIDE_BK_DARK_LIGHT" val="2"/>
  <p:tag name="KSO_WM_SLIDE_BACKGROUND_TYPE" val="general"/>
  <p:tag name="KSO_WM_SLIDE_SUPPORT_FEATURE_TYPE" val="3"/>
  <p:tag name="KSO_WM_TEMPLATE_ASSEMBLE_XID" val="60656e7d4054ed1e2fb7f9d1"/>
  <p:tag name="KSO_WM_TEMPLATE_ASSEMBLE_GROUPID" val="60656e7d4054ed1e2fb7f9d1"/>
  <p:tag name="KSO_WM_SLIDE_LAYOUT_INFO" val="{&quot;id&quot;:&quot;2021-04-01T15:01:50&quot;,&quot;maxSize&quot;:{&quot;size1&quot;:39.9},&quot;minSize&quot;:{&quot;size1&quot;:37.8},&quot;normalSize&quot;:{&quot;size1&quot;:37.800185185185185},&quot;subLayout&quot;:[{&quot;id&quot;:&quot;2021-04-01T15:01:50&quot;,&quot;margin&quot;:{&quot;bottom&quot;:1.558333396911621,&quot;left&quot;:4.127249717712402,&quot;right&quot;:4.10099983215332,&quot;top&quot;:2.3224997520446777},&quot;type&quot;:0},{&quot;id&quot;:&quot;2021-04-01T15:01:50&quot;,&quot;margin&quot;:{&quot;bottom&quot;:2.4691667556762695,&quot;left&quot;:4.127249717712402,&quot;right&quot;:4.10099983215332,&quot;top&quot;:0},&quot;type&quot;:0}],&quot;type&quot;:0}"/>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11243_1*i*2"/>
  <p:tag name="KSO_WM_TEMPLATE_CATEGORY" val="diagram"/>
  <p:tag name="KSO_WM_TEMPLATE_INDEX" val="20211243"/>
  <p:tag name="KSO_WM_UNIT_LAYERLEVEL" val="1"/>
  <p:tag name="KSO_WM_TAG_VERSION" val="1.0"/>
  <p:tag name="KSO_WM_BEAUTIFY_FLAG" val=""/>
  <p:tag name="KSO_WM_UNIT_BLOCK" val="0"/>
  <p:tag name="KSO_WM_UNIT_DEC_AREA_ID" val="828d5ee7673e4a7c944084cea4910c8c"/>
  <p:tag name="KSO_WM_UNIT_SM_LIMIT_TYPE" val="2"/>
  <p:tag name="KSO_WM_UNIT_TYPE" val="i"/>
  <p:tag name="KSO_WM_UNIT_INDEX" val="2"/>
  <p:tag name="KSO_WM_UNIT_DECORATE_INFO" val="{&quot;DecorateInfoH&quot;:{&quot;IsAbs&quot;:false},&quot;DecorateInfoW&quot;:{&quot;IsAbs&quot;:false},&quot;DecorateInfoX&quot;:{&quot;IsAbs&quot;:false,&quot;Pos&quot;:1},&quot;DecorateInfoY&quot;:{&quot;IsAbs&quot;:false,&quot;Pos&quot;:1},&quot;ReferentInfo&quot;:{&quot;Id&quot;:&quot;376b2dd17733410aa50c6145e521e08f&quot;,&quot;X&quot;:{&quot;Pos&quot;:1},&quot;Y&quot;:{&quot;Pos&quot;:1}},&quot;whChangeMode&quot;:0}"/>
  <p:tag name="KSO_WM_CHIP_GROUPID" val="5f5ee1ca4d6848d78f644aeb"/>
  <p:tag name="KSO_WM_CHIP_XID" val="5f5f3b5d8e478fb0c58a93f0"/>
  <p:tag name="KSO_WM_UNIT_FILL_FORE_SCHEMECOLOR_INDEX_BRIGHTNESS" val="0"/>
  <p:tag name="KSO_WM_UNIT_FILL_FORE_SCHEMECOLOR_INDEX" val="16"/>
  <p:tag name="KSO_WM_UNIT_FILL_TYPE" val="1"/>
  <p:tag name="KSO_WM_UNIT_SHADOW_SCHEMECOLOR_INDEX_BRIGHTNESS" val="-0.5"/>
  <p:tag name="KSO_WM_UNIT_SHADOW_SCHEMECOLOR_INDEX" val="14"/>
  <p:tag name="KSO_WM_UNIT_TEXT_FILL_FORE_SCHEMECOLOR_INDEX_BRIGHTNESS" val="0"/>
  <p:tag name="KSO_WM_UNIT_TEXT_FILL_FORE_SCHEMECOLOR_INDEX" val="2"/>
  <p:tag name="KSO_WM_UNIT_TEXT_FILL_TYPE" val="1"/>
  <p:tag name="KSO_WM_UNIT_VALUE" val="440"/>
  <p:tag name="KSO_WM_TEMPLATE_ASSEMBLE_XID" val="639af7e80c9383becde6942d"/>
  <p:tag name="KSO_WM_TEMPLATE_ASSEMBLE_GROUPID" val="639af7e80c9383becde6942d"/>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10711_1*l_h_i*1_1_1"/>
  <p:tag name="KSO_WM_TEMPLATE_CATEGORY" val="diagram"/>
  <p:tag name="KSO_WM_TEMPLATE_INDEX" val="20210711"/>
  <p:tag name="KSO_WM_UNIT_LAYERLEVEL" val="1_1_1"/>
  <p:tag name="KSO_WM_TAG_VERSION" val="1.0"/>
  <p:tag name="KSO_WM_BEAUTIFY_FLAG" val="#wm#"/>
  <p:tag name="KSO_WM_UNIT_TEXT_FILL_FORE_SCHEMECOLOR_INDEX_BRIGHTNESS" val="0.6"/>
  <p:tag name="KSO_WM_UNIT_TEXT_FILL_FORE_SCHEMECOLOR_INDEX" val="5"/>
  <p:tag name="KSO_WM_UNIT_TEXT_FILL_TYPE" val="1"/>
  <p:tag name="KSO_WM_UNIT_USESOURCEFORMAT_APPLY" val="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10711_1*l_h_i*1_2_1"/>
  <p:tag name="KSO_WM_TEMPLATE_CATEGORY" val="diagram"/>
  <p:tag name="KSO_WM_TEMPLATE_INDEX" val="20210711"/>
  <p:tag name="KSO_WM_UNIT_LAYERLEVEL" val="1_1_1"/>
  <p:tag name="KSO_WM_TAG_VERSION" val="1.0"/>
  <p:tag name="KSO_WM_BEAUTIFY_FLAG" val="#wm#"/>
  <p:tag name="KSO_WM_UNIT_TEXT_FILL_FORE_SCHEMECOLOR_INDEX_BRIGHTNESS" val="0.6"/>
  <p:tag name="KSO_WM_UNIT_TEXT_FILL_FORE_SCHEMECOLOR_INDEX" val="5"/>
  <p:tag name="KSO_WM_UNIT_TEXT_FILL_TYPE" val="1"/>
  <p:tag name="KSO_WM_UNIT_USESOURCEFORMAT_APPLY" val="1"/>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10711_1*l_i*1_1"/>
  <p:tag name="KSO_WM_TEMPLATE_CATEGORY" val="diagram"/>
  <p:tag name="KSO_WM_TEMPLATE_INDEX" val="20210711"/>
  <p:tag name="KSO_WM_UNIT_LAYERLEVEL" val="1_1"/>
  <p:tag name="KSO_WM_TAG_VERSION" val="1.0"/>
  <p:tag name="KSO_WM_BEAUTIFY_FLAG" val="#wm#"/>
  <p:tag name="KSO_WM_UNIT_LINE_FORE_SCHEMECOLOR_INDEX_BRIGHTNESS" val="0.6"/>
  <p:tag name="KSO_WM_UNIT_LINE_FORE_SCHEMECOLOR_INDEX" val="5"/>
  <p:tag name="KSO_WM_UNIT_LINE_FILL_TYPE" val="2"/>
  <p:tag name="KSO_WM_UNIT_USESOURCEFORMAT_APPLY" val="1"/>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10711_1*l_i*1_2"/>
  <p:tag name="KSO_WM_TEMPLATE_CATEGORY" val="diagram"/>
  <p:tag name="KSO_WM_TEMPLATE_INDEX" val="20210711"/>
  <p:tag name="KSO_WM_UNIT_LAYERLEVEL" val="1_1"/>
  <p:tag name="KSO_WM_TAG_VERSION" val="1.0"/>
  <p:tag name="KSO_WM_BEAUTIFY_FLAG" val="#wm#"/>
  <p:tag name="KSO_WM_UNIT_LINE_FORE_SCHEMECOLOR_INDEX_BRIGHTNESS" val="0.6"/>
  <p:tag name="KSO_WM_UNIT_LINE_FORE_SCHEMECOLOR_INDEX" val="5"/>
  <p:tag name="KSO_WM_UNIT_LINE_FILL_TYPE" val="2"/>
  <p:tag name="KSO_WM_UNIT_USESOURCEFORMAT_APPLY" val="1"/>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10711_1*l_h_a*1_1_1"/>
  <p:tag name="KSO_WM_TEMPLATE_CATEGORY" val="diagram"/>
  <p:tag name="KSO_WM_TEMPLATE_INDEX" val="20210711"/>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Lst>
</file>

<file path=ppt/tags/tag71.xml><?xml version="1.0" encoding="utf-8"?>
<p:tagLst xmlns:p="http://schemas.openxmlformats.org/presentationml/2006/main">
  <p:tag name="KSO_WM_UNIT_SUBTYPE" val="a"/>
  <p:tag name="KSO_WM_UNIT_PRESET_TEXT" val="单击此处添加文本具体内容，简明扼要的阐述您的观点。"/>
  <p:tag name="KSO_WM_UNIT_NOCLEAR" val="0"/>
  <p:tag name="KSO_WM_UNIT_VALUE" val="3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10711_1*l_h_f*1_2_1"/>
  <p:tag name="KSO_WM_TEMPLATE_CATEGORY" val="diagram"/>
  <p:tag name="KSO_WM_TEMPLATE_INDEX" val="20210711"/>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Lst>
</file>

<file path=ppt/tags/tag72.xml><?xml version="1.0" encoding="utf-8"?>
<p:tagLst xmlns:p="http://schemas.openxmlformats.org/presentationml/2006/main">
  <p:tag name="KSO_WM_UNIT_ISCONTENTSTITLE" val="0"/>
  <p:tag name="KSO_WM_UNIT_ISNUMDGMTITLE" val="0"/>
  <p:tag name="KSO_WM_UNIT_PRESET_TEXT" val="单击此处添加标题"/>
  <p:tag name="KSO_WM_UNIT_NOCLEAR" val="0"/>
  <p:tag name="KSO_WM_UNIT_VALUE" val="9"/>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210711_1*l_h_a*1_2_1"/>
  <p:tag name="KSO_WM_TEMPLATE_CATEGORY" val="diagram"/>
  <p:tag name="KSO_WM_TEMPLATE_INDEX" val="20210711"/>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 name="KSO_WM_UNIT_USESOURCEFORMAT_APPLY" val="1"/>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9054_1*i*3"/>
  <p:tag name="KSO_WM_TEMPLATE_CATEGORY" val="diagram"/>
  <p:tag name="KSO_WM_TEMPLATE_INDEX" val="20209054"/>
  <p:tag name="KSO_WM_UNIT_LAYERLEVEL" val="1"/>
  <p:tag name="KSO_WM_TAG_VERSION" val="1.0"/>
  <p:tag name="KSO_WM_BEAUTIFY_FLAG" val="#wm#"/>
  <p:tag name="KSO_WM_UNIT_COLOR_SCHEME_SHAPE_ID" val="5"/>
  <p:tag name="KSO_WM_UNIT_COLOR_SCHEME_PARENT_PAGE" val="0_1"/>
  <p:tag name="KSO_WM_UNIT_DECOLORIZATION" val="1"/>
  <p:tag name="KSO_WM_UNIT_BLOCK" val="0"/>
  <p:tag name="KSO_WM_UNIT_SM_LIMIT_TYPE" val="2"/>
  <p:tag name="KSO_WM_UNIT_DEC_AREA_ID" val="28fe05600c6746138762ac005d130c77"/>
  <p:tag name="KSO_WM_UNIT_DECORATE_INFO" val="{&quot;ReferentInfo&quot;:{&quot;Id&quot;:&quot;slide&quot;,&quot;X&quot;:{&quot;Pos&quot;:2},&quot;Y&quot;:{&quot;Pos&quot;:1}},&quot;DecorateInfoX&quot;:{&quot;Pos&quot;:2,&quot;IsAbs&quot;:false},&quot;DecorateInfoY&quot;:{&quot;Pos&quot;:1,&quot;IsAbs&quot;:false},&quot;DecorateInfoW&quot;:{&quot;IsAbs&quot;:false},&quot;DecorateInfoH&quot;:{&quot;IsAbs&quot;:false},&quot;whChangeMode&quot;:1}"/>
  <p:tag name="KSO_WM_CHIP_GROUPID" val="5efd90c781ee359a788b1dc7"/>
  <p:tag name="KSO_WM_CHIP_XID" val="5efd90c781ee359a788b1dc8"/>
  <p:tag name="KSO_WM_UNIT_LINE_FORE_SCHEMECOLOR_INDEX_BRIGHTNESS" val="0"/>
  <p:tag name="KSO_WM_UNIT_LINE_FORE_SCHEMECOLOR_INDEX" val="5"/>
  <p:tag name="KSO_WM_UNIT_LINE_FILL_TYPE" val="2"/>
  <p:tag name="KSO_WM_TEMPLATE_ASSEMBLE_XID" val="60656e894054ed1e2fb7faf4"/>
  <p:tag name="KSO_WM_TEMPLATE_ASSEMBLE_GROUPID" val="60656e894054ed1e2fb7faf4"/>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SLIDE_ID" val="diagram20209054_1"/>
  <p:tag name="KSO_WM_TEMPLATE_SUBCATEGORY" val="21"/>
  <p:tag name="KSO_WM_SLIDE_ITEM_CNT" val="0"/>
  <p:tag name="KSO_WM_SLIDE_INDEX" val="1"/>
  <p:tag name="KSO_WM_TAG_VERSION" val="1.0"/>
  <p:tag name="KSO_WM_BEAUTIFY_FLAG" val="#wm#"/>
  <p:tag name="KSO_WM_TEMPLATE_CATEGORY" val="diagram"/>
  <p:tag name="KSO_WM_TEMPLATE_INDEX" val="20209054"/>
  <p:tag name="KSO_WM_SLIDE_LAYOUT" val="a_d"/>
  <p:tag name="KSO_WM_SLIDE_LAYOUT_CNT" val="1_1"/>
  <p:tag name="KSO_WM_SLIDE_TYPE" val="text"/>
  <p:tag name="KSO_WM_SLIDE_SUBTYPE" val="picTxt"/>
  <p:tag name="KSO_WM_SLIDE_SIZE" val="959*456"/>
  <p:tag name="KSO_WM_SLIDE_POSITION" val="0*84"/>
  <p:tag name="KSO_WM_SLIDE_COLORSCHEME_VERSION" val="3.2"/>
  <p:tag name="KSO_WM_TEMPLATE_MASTER_TYPE" val="0"/>
  <p:tag name="KSO_WM_TEMPLATE_COLOR_TYPE" val="1"/>
  <p:tag name="KSO_WM_SLIDE_LAYOUT_INFO" val="{&quot;backgroundInfo&quot;:[{&quot;bottom&quot;:0,&quot;bottomAbs&quot;:false,&quot;left&quot;:0,&quot;leftAbs&quot;:false,&quot;right&quot;:0,&quot;rightAbs&quot;:false,&quot;top&quot;:0,&quot;topAbs&quot;:false,&quot;type&quot;:&quot;general&quot;}],&quot;id&quot;:&quot;2021-04-01T15:05:03&quot;,&quot;maxSize&quot;:{&quot;size1&quot;:33.5},&quot;minSize&quot;:{&quot;size1&quot;:33.5},&quot;normalSize&quot;:{&quot;size1&quot;:33.5},&quot;subLayout&quot;:[{&quot;id&quot;:&quot;2021-04-01T15:05:03&quot;,&quot;margin&quot;:{&quot;bottom&quot;:0.021666670218110085,&quot;left&quot;:1.2697499990463257,&quot;right&quot;:3.809999942779541,&quot;top&quot;:1.7641668319702148},&quot;type&quot;:0},{&quot;id&quot;:&quot;2021-04-01T15:05:03&quot;,&quot;margin&quot;:{&quot;bottom&quot;:3.5275003910064697,&quot;left&quot;:1.2697499990463257,&quot;right&quot;:1.2697499990463257,&quot;top&quot;:1.3891667127609253},&quot;type&quot;:0}],&quot;type&quot;:0}"/>
  <p:tag name="KSO_WM_SLIDE_RATIO" val="1.777778"/>
  <p:tag name="KSO_WM_CHIP_INFOS" val="{&quot;type&quot;:0,&quot;layout_type&quot;:&quot;topbottom&quot;,&quot;layout_feature&quot;:2,&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b&quot;,&quot;text_direction&quot;:&quot;horizontal&quot;,&quot;support_big_font&quot;:false,&quot;fill_id&quot;:&quot;5a95084338614008b4a3592a762c7ba4&quot;,&quot;fill_align&quot;:&quot;lb&quot;,&quot;chip_types&quot;:[&quot;text&quot;,&quot;header&quot;]},{&quot;text_align&quot;:&quot;lt&quot;,&quot;text_direction&quot;:&quot;horizontal&quot;,&quot;support_big_font&quot;:false,&quot;fill_id&quot;:&quot;12cba8bde818492180022c48cdf73154&quot;,&quot;fill_align&quot;:&quot;lt&quot;,&quot;chip_types&quot;:[&quot;diagram&quot;,&quot;text&quot;,&quot;picture&quot;,&quot;chart&quot;,&quot;table&quot;]}]]"/>
  <p:tag name="KSO_WM_CHIP_XID" val="5efd90c781ee359a788b1dc8"/>
  <p:tag name="KSO_WM_CHIP_DECFILLPROP" val="[]"/>
  <p:tag name="KSO_WM_SLIDE_CAN_ADD_NAVIGATION" val="1"/>
  <p:tag name="KSO_WM_SLIDE_BACKGROUND" val="[&quot;general&quot;]"/>
  <p:tag name="KSO_WM_CHIP_GROUPID" val="5efd90c781ee359a788b1dc7"/>
  <p:tag name="KSO_WM_SLIDE_BK_DARK_LIGHT" val="2"/>
  <p:tag name="KSO_WM_SLIDE_BACKGROUND_TYPE" val="general"/>
  <p:tag name="KSO_WM_SLIDE_SUPPORT_FEATURE_TYPE" val="0"/>
  <p:tag name="KSO_WM_TEMPLATE_ASSEMBLE_XID" val="60656e894054ed1e2fb7faf4"/>
  <p:tag name="KSO_WM_TEMPLATE_ASSEMBLE_GROUPID" val="60656e894054ed1e2fb7faf4"/>
</p:tagLst>
</file>

<file path=ppt/tags/tag78.xml><?xml version="1.0" encoding="utf-8"?>
<p:tagLst xmlns:p="http://schemas.openxmlformats.org/presentationml/2006/main">
  <p:tag name="KSO_WM_TAG_VERSION" val="1.0"/>
  <p:tag name="KSO_WM_BEAUTIFY_FLAG" val="#wm#"/>
  <p:tag name="KSO_WM_TEMPLATE_CATEGORY" val="custom"/>
  <p:tag name="KSO_WM_TEMPLATE_INDEX" val="160448"/>
  <p:tag name="MH" val="20150430151721"/>
  <p:tag name="MH_LIBRARY" val="CONTENTS"/>
  <p:tag name="MH_TYPE" val="NUMBER"/>
  <p:tag name="ID" val="547111"/>
  <p:tag name="MH_ORDER" val="NUMBER"/>
  <p:tag name="KSO_WM_UNIT_TYPE" val="e"/>
  <p:tag name="KSO_WM_UNIT_INDEX" val="1"/>
  <p:tag name="KSO_WM_UNIT_ID" val="custom160448_12*e*1"/>
  <p:tag name="KSO_WM_UNIT_CLEAR" val="1"/>
  <p:tag name="KSO_WM_UNIT_LAYERLEVEL" val="1"/>
  <p:tag name="KSO_WM_UNIT_VALUE" val="1"/>
  <p:tag name="KSO_WM_UNIT_HIGHLIGHT" val="0"/>
  <p:tag name="KSO_WM_UNIT_COMPATIBLE" val="1"/>
  <p:tag name="KSO_WM_UNIT_PRESET_TEXT" val="1"/>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80.xml><?xml version="1.0" encoding="utf-8"?>
<p:tagLst xmlns:p="http://schemas.openxmlformats.org/presentationml/2006/main">
  <p:tag name="MH" val="20150430151721"/>
  <p:tag name="MH_LIBRARY" val="CONTENTS"/>
  <p:tag name="MH_AUTOCOLOR" val="TRUE"/>
  <p:tag name="MH_TYPE" val="SECTION"/>
  <p:tag name="ID" val="547111"/>
  <p:tag name="KSO_WM_TEMPLATE_CATEGORY" val="custom"/>
  <p:tag name="KSO_WM_TEMPLATE_INDEX" val="160448"/>
  <p:tag name="KSO_WM_TAG_VERSION" val="1.0"/>
  <p:tag name="KSO_WM_SLIDE_ID" val="custom160448_12"/>
  <p:tag name="KSO_WM_SLIDE_INDEX" val="12"/>
  <p:tag name="KSO_WM_SLIDE_ITEM_CNT" val="1"/>
  <p:tag name="KSO_WM_SLIDE_LAYOUT" val="a_e"/>
  <p:tag name="KSO_WM_SLIDE_LAYOUT_CNT" val="1_1"/>
  <p:tag name="KSO_WM_SLIDE_TYPE" val="sectionTitle"/>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1"/>
  <p:tag name="KSO_WM_UNIT_ID" val="diagram20215248_1*ζ_h_i*1_1_1"/>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LINE_FORE_SCHEMECOLOR_INDEX_BRIGHTNESS" val="0"/>
  <p:tag name="KSO_WM_UNIT_LINE_FORE_SCHEMECOLOR_INDEX" val="5"/>
  <p:tag name="KSO_WM_UNIT_LINE_FILL_TYPE"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2"/>
  <p:tag name="KSO_WM_UNIT_ID" val="diagram20215248_1*ζ_h_i*1_1_2"/>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LINE_FORE_SCHEMECOLOR_INDEX_BRIGHTNESS" val="0"/>
  <p:tag name="KSO_WM_UNIT_LINE_FORE_SCHEMECOLOR_INDEX" val="5"/>
  <p:tag name="KSO_WM_UNIT_LINE_FILL_TYPE"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3"/>
  <p:tag name="KSO_WM_UNIT_ID" val="diagram20215248_1*ζ_h_i*1_1_3"/>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LINE_FORE_SCHEMECOLOR_INDEX_BRIGHTNESS" val="0"/>
  <p:tag name="KSO_WM_UNIT_LINE_FORE_SCHEMECOLOR_INDEX" val="5"/>
  <p:tag name="KSO_WM_UNIT_LINE_FILL_TYPE"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4"/>
  <p:tag name="KSO_WM_UNIT_ID" val="diagram20215248_1*ζ_h_i*1_1_4"/>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85.xml><?xml version="1.0" encoding="utf-8"?>
<p:tagLst xmlns:p="http://schemas.openxmlformats.org/presentationml/2006/main">
  <p:tag name="KSO_WM_UNIT_VALUE" val="1543*1258"/>
  <p:tag name="KSO_WM_UNIT_HIGHLIGHT" val="0"/>
  <p:tag name="KSO_WM_UNIT_COMPATIBLE" val="0"/>
  <p:tag name="KSO_WM_UNIT_DIAGRAM_ISNUMVISUAL" val="0"/>
  <p:tag name="KSO_WM_UNIT_DIAGRAM_ISREFERUNIT" val="0"/>
  <p:tag name="KSO_WM_DIAGRAM_GROUP_CODE" val="ζ1-1"/>
  <p:tag name="KSO_WM_UNIT_TYPE" val="ζ_h_d"/>
  <p:tag name="KSO_WM_UNIT_INDEX" val="1_1_1"/>
  <p:tag name="KSO_WM_UNIT_ID" val="diagram20215248_1*ζ_h_d*1_1_1"/>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5"/>
  <p:tag name="KSO_WM_UNIT_ID" val="diagram20215248_1*ζ_h_i*1_1_5"/>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6"/>
  <p:tag name="KSO_WM_UNIT_ID" val="diagram20215248_1*ζ_h_i*1_1_6"/>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7"/>
  <p:tag name="KSO_WM_UNIT_ID" val="diagram20215248_1*ζ_h_i*1_1_7"/>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8"/>
  <p:tag name="KSO_WM_UNIT_ID" val="diagram20215248_1*ζ_h_i*1_1_8"/>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TEXT_FILL_FORE_SCHEMECOLOR_INDEX_BRIGHTNESS" val="0"/>
  <p:tag name="KSO_WM_UNIT_TEXT_FILL_FORE_SCHEMECOLOR_INDEX" val="2"/>
  <p:tag name="KSO_WM_UNIT_TEXT_FILL_TYPE" val="1"/>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ζ1-1"/>
  <p:tag name="KSO_WM_UNIT_TYPE" val="ζ_h_i"/>
  <p:tag name="KSO_WM_UNIT_INDEX" val="1_1_9"/>
  <p:tag name="KSO_WM_UNIT_ID" val="diagram20215248_1*ζ_h_i*1_1_9"/>
  <p:tag name="KSO_WM_TEMPLATE_CATEGORY" val="diagram"/>
  <p:tag name="KSO_WM_TEMPLATE_INDEX" val="20215248"/>
  <p:tag name="KSO_WM_UNIT_LAYERLEVEL" val="1_1_1"/>
  <p:tag name="KSO_WM_TAG_VERSION" val="1.0"/>
  <p:tag name="KSO_WM_BEAUTIFY_FLAG" val="#wm#"/>
  <p:tag name="KSO_WM_UNIT_PICTURE_TOWARD" val="1"/>
  <p:tag name="KSO_WM_UNIT_PICTURE_DOCKSIDE" val="cb,rm,ct"/>
  <p:tag name="KSO_WM_UNIT_DIAGRAM_MODELTYPE" val="creativePicture"/>
  <p:tag name="KSO_WM_UNIT_USESOURCEFORMAT_APPLY" val="1"/>
  <p:tag name="KSO_WM_UNIT_TEXT_FILL_FORE_SCHEMECOLOR_INDEX_BRIGHTNESS" val="0"/>
  <p:tag name="KSO_WM_UNIT_TEXT_FILL_FORE_SCHEMECOLOR_INDEX" val="2"/>
  <p:tag name="KSO_WM_UNIT_TEXT_FILL_TYPE" val="1"/>
</p:tagLst>
</file>

<file path=ppt/tags/tag91.xml><?xml version="1.0" encoding="utf-8"?>
<p:tagLst xmlns:p="http://schemas.openxmlformats.org/presentationml/2006/main">
  <p:tag name="KSO_WM_UNIT_ISCONTENTSTITLE" val="0"/>
  <p:tag name="KSO_WM_UNIT_ISNUMDGMTITLE" val="0"/>
  <p:tag name="KSO_WM_UNIT_NOCLEAR" val="0"/>
  <p:tag name="KSO_WM_UNIT_VALUE" val="9"/>
  <p:tag name="KSO_WM_UNIT_HIGHLIGHT" val="0"/>
  <p:tag name="KSO_WM_UNIT_COMPATIBLE" val="0"/>
  <p:tag name="KSO_WM_UNIT_DIAGRAM_ISNUMVISUAL" val="0"/>
  <p:tag name="KSO_WM_UNIT_DIAGRAM_ISREFERUNIT" val="0"/>
  <p:tag name="KSO_WM_UNIT_TYPE" val="a"/>
  <p:tag name="KSO_WM_UNIT_INDEX" val="1"/>
  <p:tag name="KSO_WM_UNIT_ID" val="diagram20217100_1*a*1"/>
  <p:tag name="KSO_WM_TEMPLATE_CATEGORY" val="diagram"/>
  <p:tag name="KSO_WM_TEMPLATE_INDEX" val="20217100"/>
  <p:tag name="KSO_WM_UNIT_LAYERLEVEL" val="1"/>
  <p:tag name="KSO_WM_TAG_VERSION" val="1.0"/>
  <p:tag name="KSO_WM_BEAUTIFY_FLAG" val="#wm#"/>
  <p:tag name="KSO_WM_UNIT_PRESET_TEXT" val="添加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25dc445ddbc048bca393c3e7121c5b6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4197ca50239c4f918b63a6c263f0bbc6"/>
  <p:tag name="KSO_WM_UNIT_TEXT_FILL_FORE_SCHEMECOLOR_INDEX_BRIGHTNESS" val="0"/>
  <p:tag name="KSO_WM_UNIT_TEXT_FILL_FORE_SCHEMECOLOR_INDEX" val="13"/>
  <p:tag name="KSO_WM_UNIT_TEXT_FILL_TYPE" val="1"/>
  <p:tag name="KSO_WM_TEMPLATE_ASSEMBLE_XID" val="606570614054ed1e2fb814ee"/>
  <p:tag name="KSO_WM_TEMPLATE_ASSEMBLE_GROUPID" val="606570614054ed1e2fb814ee"/>
</p:tagLst>
</file>

<file path=ppt/tags/tag92.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2"/>
  <p:tag name="KSO_WM_UNIT_ID" val="diagram20217100_1*f*2"/>
  <p:tag name="KSO_WM_TEMPLATE_CATEGORY" val="diagram"/>
  <p:tag name="KSO_WM_TEMPLATE_INDEX" val="20217100"/>
  <p:tag name="KSO_WM_UNIT_LAYERLEVEL" val="1"/>
  <p:tag name="KSO_WM_TAG_VERSION" val="1.0"/>
  <p:tag name="KSO_WM_BEAUTIFY_FLAG" val="#wm#"/>
  <p:tag name="KSO_WM_UNIT_DEFAULT_FONT" val="14;20;2"/>
  <p:tag name="KSO_WM_UNIT_BLOCK" val="0"/>
  <p:tag name="KSO_WM_UNIT_VALUE" val="36"/>
  <p:tag name="KSO_WM_UNIT_SHOW_EDIT_AREA_INDICATION" val="1"/>
  <p:tag name="KSO_WM_CHIP_GROUPID" val="5e6b05596848fb12bee65ac8"/>
  <p:tag name="KSO_WM_CHIP_XID" val="5e6b05596848fb12bee65aca"/>
  <p:tag name="KSO_WM_UNIT_DEC_AREA_ID" val="b13b5d8648ac480aac75e18280671256"/>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a7e32099992a4b77adec87e8457217bb"/>
  <p:tag name="KSO_WM_UNIT_TEXT_FILL_FORE_SCHEMECOLOR_INDEX_BRIGHTNESS" val="0.25"/>
  <p:tag name="KSO_WM_UNIT_TEXT_FILL_FORE_SCHEMECOLOR_INDEX" val="13"/>
  <p:tag name="KSO_WM_UNIT_TEXT_FILL_TYPE" val="1"/>
  <p:tag name="KSO_WM_TEMPLATE_ASSEMBLE_XID" val="606570614054ed1e2fb814ee"/>
  <p:tag name="KSO_WM_TEMPLATE_ASSEMBLE_GROUPID" val="606570614054ed1e2fb814ee"/>
</p:tagLst>
</file>

<file path=ppt/tags/tag93.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7100_1*f*1"/>
  <p:tag name="KSO_WM_TEMPLATE_CATEGORY" val="diagram"/>
  <p:tag name="KSO_WM_TEMPLATE_INDEX" val="20217100"/>
  <p:tag name="KSO_WM_UNIT_LAYERLEVEL" val="1"/>
  <p:tag name="KSO_WM_TAG_VERSION" val="1.0"/>
  <p:tag name="KSO_WM_BEAUTIFY_FLAG" val="#wm#"/>
  <p:tag name="KSO_WM_UNIT_DEFAULT_FONT" val="14;20;2"/>
  <p:tag name="KSO_WM_UNIT_BLOCK" val="0"/>
  <p:tag name="KSO_WM_UNIT_VALUE" val="36"/>
  <p:tag name="KSO_WM_UNIT_SHOW_EDIT_AREA_INDICATION" val="1"/>
  <p:tag name="KSO_WM_CHIP_GROUPID" val="5e6b05596848fb12bee65ac8"/>
  <p:tag name="KSO_WM_CHIP_XID" val="5e6b05596848fb12bee65aca"/>
  <p:tag name="KSO_WM_UNIT_DEC_AREA_ID" val="00daeaf2490e4348adbd4efc5bd217c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t&quot;,&quot;fill_mode&quot;:&quot;full&quot;,&quot;sacle_strategy&quot;:&quot;smart&quot;}"/>
  <p:tag name="KSO_WM_ASSEMBLE_CHIP_INDEX" val="1e3b296d010749759229d2eeef7b6398"/>
  <p:tag name="KSO_WM_UNIT_TEXT_FILL_FORE_SCHEMECOLOR_INDEX_BRIGHTNESS" val="0.25"/>
  <p:tag name="KSO_WM_UNIT_TEXT_FILL_FORE_SCHEMECOLOR_INDEX" val="13"/>
  <p:tag name="KSO_WM_UNIT_TEXT_FILL_TYPE" val="1"/>
  <p:tag name="KSO_WM_TEMPLATE_ASSEMBLE_XID" val="606570614054ed1e2fb814ee"/>
  <p:tag name="KSO_WM_TEMPLATE_ASSEMBLE_GROUPID" val="606570614054ed1e2fb814ee"/>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7100_1*i*1"/>
  <p:tag name="KSO_WM_TEMPLATE_CATEGORY" val="diagram"/>
  <p:tag name="KSO_WM_TEMPLATE_INDEX" val="20217100"/>
  <p:tag name="KSO_WM_UNIT_LAYERLEVEL" val="1"/>
  <p:tag name="KSO_WM_TAG_VERSION" val="1.0"/>
  <p:tag name="KSO_WM_BEAUTIFY_FLAG" val="#wm#"/>
  <p:tag name="KSO_WM_UNIT_BLOCK" val="0"/>
  <p:tag name="KSO_WM_UNIT_SM_LIMIT_TYPE" val="1"/>
  <p:tag name="KSO_WM_UNIT_DEC_AREA_ID" val="9d54fd4b0fd74e38868efa865d5c09d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fadf431998712faa657abb5"/>
  <p:tag name="KSO_WM_CHIP_XID" val="5fadf431998712faa657abb6"/>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VALUE" val="4"/>
  <p:tag name="KSO_WM_TEMPLATE_ASSEMBLE_XID" val="606570614054ed1e2fb814ee"/>
  <p:tag name="KSO_WM_TEMPLATE_ASSEMBLE_GROUPID" val="606570614054ed1e2fb814ee"/>
</p:tagLst>
</file>

<file path=ppt/tags/tag95.xml><?xml version="1.0" encoding="utf-8"?>
<p:tagLst xmlns:p="http://schemas.openxmlformats.org/presentationml/2006/main">
  <p:tag name="KSO_WM_BEAUTIFY_FLAG" val="#wm#"/>
  <p:tag name="KSO_WM_TEMPLATE_CATEGORY" val="diagram"/>
  <p:tag name="KSO_WM_TEMPLATE_INDEX" val="20217100"/>
  <p:tag name="KSO_WM_SLIDE_ID" val="diagram20217100_1"/>
  <p:tag name="KSO_WM_TEMPLATE_SUBCATEGORY" val="21"/>
  <p:tag name="KSO_WM_TEMPLATE_MASTER_TYPE" val="0"/>
  <p:tag name="KSO_WM_TEMPLATE_COLOR_TYPE" val="1"/>
  <p:tag name="KSO_WM_SLIDE_ITEM_CNT" val="0"/>
  <p:tag name="KSO_WM_SLIDE_INDEX" val="1"/>
  <p:tag name="KSO_WM_TAG_VERSION" val="1.0"/>
  <p:tag name="KSO_WM_SLIDE_LAYOUT" val="a_d_f"/>
  <p:tag name="KSO_WM_SLIDE_LAYOUT_CNT" val="1_1_2"/>
  <p:tag name="KSO_WM_SLIDE_LAYOUT_INFO" val="{&quot;direction&quot;:1,&quot;id&quot;:&quot;2021-04-01T16:16:35&quot;,&quot;maxSize&quot;:{&quot;size1&quot;:62.5},&quot;minSize&quot;:{&quot;size1&quot;:37.4},&quot;normalSize&quot;:{&quot;size1&quot;:59.74375},&quot;subLayout&quot;:[{&quot;id&quot;:&quot;2021-04-01T16:16:35&quot;,&quot;maxSize&quot;:{&quot;size1&quot;:37.8},&quot;minSize&quot;:{&quot;size1&quot;:22.2},&quot;normalSize&quot;:{&quot;size1&quot;:27.533333333333335},&quot;subLayout&quot;:[{&quot;id&quot;:&quot;2021-04-01T16:16:35&quot;,&quot;margin&quot;:{&quot;bottom&quot;:0.7058333158493042,&quot;left&quot;:1.5877501964569092,&quot;right&quot;:1.2502501010894775,&quot;top&quot;:1.4108333587646484},&quot;type&quot;:0},{&quot;id&quot;:&quot;2021-04-01T16:16:35&quot;,&quot;maxSize&quot;:{&quot;size1&quot;:60},&quot;minSize&quot;:{&quot;size1&quot;:28.6},&quot;normalSize&quot;:{&quot;size1&quot;:43.015929426517204},&quot;subLayout&quot;:[{&quot;id&quot;:&quot;2021-04-01T16:16:35&quot;,&quot;margin&quot;:{&quot;bottom&quot;:0.021666670218110085,&quot;left&quot;:1.5877501964569092,&quot;right&quot;:1.2502501010894775,&quot;top&quot;:0.7058333158493042},&quot;type&quot;:0},{&quot;id&quot;:&quot;2021-04-01T16:16:35&quot;,&quot;margin&quot;:{&quot;bottom&quot;:1.4108333587646484,&quot;left&quot;:1.5877501964569092,&quot;right&quot;:1.2502501010894775,&quot;top&quot;:0.6833333373069763},&quot;type&quot;:0}],&quot;type&quot;:0}],&quot;type&quot;:0},{&quot;id&quot;:&quot;2021-04-01T16:16:35&quot;,&quot;margin&quot;:{&quot;bottom&quot;:0,&quot;left&quot;:0.01950000412762165,&quot;right&quot;:0,&quot;top&quot;:0},&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adf431998712faa657abb6"/>
  <p:tag name="KSO_WM_CHIP_FILLPROP" val="[[{&quot;text_align&quot;:&quot;cm&quot;,&quot;text_direction&quot;:&quot;horizontal&quot;,&quot;support_features&quot;:[&quot;creativepic&quot;],&quot;support_big_font&quot;:false,&quot;picture_toward&quot;:1,&quot;picture_dockside&quot;:[&quot;cb&quot;,&quot;rm&quot;,&quot;ct&quot;],&quot;fill_id&quot;:&quot;ab6211542c99468b846ea752d41c401e&quot;,&quot;fill_align&quot;:&quot;cm&quot;,&quot;chip_types&quot;:[&quot;picture&quot;]},{&quot;text_align&quot;:&quot;lt&quot;,&quot;text_direction&quot;:&quot;horizontal&quot;,&quot;support_big_font&quot;:false,&quot;picture_toward&quot;:0,&quot;picture_dockside&quot;:[],&quot;fill_id&quot;:&quot;b73485738d3d475cabe723c102a452b8&quot;,&quot;fill_align&quot;:&quot;lt&quot;,&quot;chip_types&quot;:[&quot;header&quot;]},{&quot;text_align&quot;:&quot;lt&quot;,&quot;text_direction&quot;:&quot;horizontal&quot;,&quot;support_big_font&quot;:false,&quot;picture_toward&quot;:0,&quot;picture_dockside&quot;:[],&quot;fill_id&quot;:&quot;65f5ca4e61684887bce9058c18d2c397&quot;,&quot;fill_align&quot;:&quot;lt&quot;,&quot;chip_types&quot;:[&quot;text&quot;]},{&quot;text_align&quot;:&quot;lt&quot;,&quot;text_direction&quot;:&quot;horizontal&quot;,&quot;support_big_font&quot;:false,&quot;picture_toward&quot;:0,&quot;picture_dockside&quot;:[],&quot;fill_id&quot;:&quot;5ce5454615eb44a5a3bb694ff373fcda&quot;,&quot;fill_align&quot;:&quot;lt&quot;,&quot;chip_types&quot;:[&quot;text&quot;]}]]"/>
  <p:tag name="KSO_WM_CHIP_DECFILLPROP" val="[]"/>
  <p:tag name="KSO_WM_SLIDE_TYPE" val="text"/>
  <p:tag name="KSO_WM_SLIDE_SIZE" val="960*540"/>
  <p:tag name="KSO_WM_SLIDE_POSITION" val="0*0"/>
  <p:tag name="KSO_WM_CHIP_GROUPID" val="5fadf431998712faa657abb5"/>
  <p:tag name="KSO_WM_SLIDE_BK_DARK_LIGHT" val="2"/>
  <p:tag name="KSO_WM_SLIDE_BACKGROUND_TYPE" val="general"/>
  <p:tag name="KSO_WM_SLIDE_SUPPORT_FEATURE_TYPE" val="8"/>
  <p:tag name="KSO_WM_SLIDE_SUBTYPE" val="picTxt"/>
  <p:tag name="KSO_WM_TEMPLATE_ASSEMBLE_XID" val="606570614054ed1e2fb814ee"/>
  <p:tag name="KSO_WM_TEMPLATE_ASSEMBLE_GROUPID" val="606570614054ed1e2fb814ee"/>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671_1*i*1"/>
  <p:tag name="KSO_WM_TEMPLATE_CATEGORY" val="diagram"/>
  <p:tag name="KSO_WM_TEMPLATE_INDEX" val="20203671"/>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25"/>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71_1*i*2"/>
  <p:tag name="KSO_WM_TEMPLATE_CATEGORY" val="diagram"/>
  <p:tag name="KSO_WM_TEMPLATE_INDEX" val="20203671"/>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98.xml><?xml version="1.0" encoding="utf-8"?>
<p:tagLst xmlns:p="http://schemas.openxmlformats.org/presentationml/2006/main">
  <p:tag name="KSO_WM_UNIT_ISCONTENTSTITLE" val="0"/>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03671_1*a*1"/>
  <p:tag name="KSO_WM_TEMPLATE_CATEGORY" val="diagram"/>
  <p:tag name="KSO_WM_TEMPLATE_INDEX" val="20203671"/>
  <p:tag name="KSO_WM_UNIT_LAYERLEVEL" val="1"/>
  <p:tag name="KSO_WM_TAG_VERSION" val="1.0"/>
  <p:tag name="KSO_WM_BEAUTIFY_FLAG" val="#wm#"/>
  <p:tag name="KSO_WM_UNIT_PRESET_TEXT" val="单击此处添加标题"/>
  <p:tag name="KSO_WM_UNIT_ISNUMDGMTITLE" val="0"/>
  <p:tag name="KSO_WM_UNIT_TEXT_FILL_FORE_SCHEMECOLOR_INDEX_BRIGHTNESS" val="0"/>
  <p:tag name="KSO_WM_UNIT_TEXT_FILL_FORE_SCHEMECOLOR_INDEX" val="14"/>
  <p:tag name="KSO_WM_UNIT_TEXT_FILL_TYPE" val="1"/>
</p:tagLst>
</file>

<file path=ppt/tags/tag99.xml><?xml version="1.0" encoding="utf-8"?>
<p:tagLst xmlns:p="http://schemas.openxmlformats.org/presentationml/2006/main">
  <p:tag name="KSO_WM_UNIT_NOCLEAR" val="0"/>
  <p:tag name="KSO_WM_UNIT_VALUE" val="1144"/>
  <p:tag name="KSO_WM_UNIT_HIGHLIGHT" val="0"/>
  <p:tag name="KSO_WM_UNIT_COMPATIBLE" val="0"/>
  <p:tag name="KSO_WM_UNIT_DIAGRAM_ISNUMVISUAL" val="0"/>
  <p:tag name="KSO_WM_UNIT_DIAGRAM_ISREFERUNIT" val="0"/>
  <p:tag name="KSO_WM_UNIT_TYPE" val="f"/>
  <p:tag name="KSO_WM_UNIT_INDEX" val="1"/>
  <p:tag name="KSO_WM_UNIT_ID" val="diagram20203671_1*f*1"/>
  <p:tag name="KSO_WM_TEMPLATE_CATEGORY" val="diagram"/>
  <p:tag name="KSO_WM_TEMPLATE_INDEX" val="20203671"/>
  <p:tag name="KSO_WM_UNIT_LAYERLEVEL" val="1"/>
  <p:tag name="KSO_WM_TAG_VERSION" val="1.0"/>
  <p:tag name="KSO_WM_BEAUTIFY_FLAG" val="#wm#"/>
  <p:tag name="KSO_WM_UNIT_PRESET_TEXT" val="单击此处添加文本具体内容，简明扼要地阐述你的观点。&#13;单击此处添加文本具体内容，简明扼要地阐述你的观点。&#13;单击此处添加文本具体内容，简明扼要地阐述你的观点。&#13;单击此处添加文本具体内容，简明扼要地阐述你的观点。&#13;单击此处添加文本具体内容，简明扼要地阐述你的观点。"/>
  <p:tag name="KSO_WM_UNIT_SUBTYPE" val="a"/>
  <p:tag name="KSO_WM_UNIT_TEXT_FILL_FORE_SCHEMECOLOR_INDEX_BRIGHTNESS" val="0.15"/>
  <p:tag name="KSO_WM_UNIT_TEXT_FILL_FORE_SCHEMECOLOR_INDEX" val="13"/>
  <p:tag name="KSO_WM_UNIT_TEXT_FILL_TYPE" val="1"/>
</p:tagLst>
</file>

<file path=ppt/theme/theme1.xml><?xml version="1.0" encoding="utf-8"?>
<a:theme xmlns:a="http://schemas.openxmlformats.org/drawingml/2006/main" name="1_默认设计模板">
  <a:themeElements>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默认设计模板">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2"/>
        </a:lnRef>
        <a:fillRef idx="2">
          <a:schemeClr val="accent2"/>
        </a:fillRef>
        <a:effectRef idx="1">
          <a:schemeClr val="accent2"/>
        </a:effectRef>
        <a:fontRef idx="minor">
          <a:schemeClr val="dk1"/>
        </a:fontRef>
      </a: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FFFFFF"/>
            </a:solidFill>
            <a:effectLst/>
            <a:latin typeface="Calibri" panose="020F0502020204030204" pitchFamily="34" charset="0"/>
            <a:ea typeface="宋体" panose="02010600030101010101" pitchFamily="2" charset="-122"/>
            <a:sym typeface="Calibri" panose="020F0502020204030204" pitchFamily="34" charset="0"/>
          </a:defRPr>
        </a:defPPr>
      </a:lstStyle>
    </a:lnDef>
  </a:objectDefaults>
  <a:extraClrSchemeLst>
    <a:extraClrScheme>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默认设计模板">
  <a:themeElements>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默认设计模板">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FFFFFF"/>
            </a:solidFill>
            <a:effectLst/>
            <a:latin typeface="Calibri" panose="020F0502020204030204" pitchFamily="34" charset="0"/>
            <a:ea typeface="宋体" panose="02010600030101010101" pitchFamily="2" charset="-122"/>
            <a:sym typeface="Calibri" panose="020F050202020403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rgbClr val="FFFFFF"/>
            </a:solidFill>
            <a:effectLst/>
            <a:latin typeface="Calibri" panose="020F0502020204030204" pitchFamily="34" charset="0"/>
            <a:ea typeface="宋体" panose="02010600030101010101" pitchFamily="2" charset="-122"/>
            <a:sym typeface="Calibri" panose="020F0502020204030204" pitchFamily="34" charset="0"/>
          </a:defRPr>
        </a:defPPr>
      </a:lstStyle>
    </a:lnDef>
  </a:objectDefaults>
  <a:extraClrSchemeLst>
    <a:extraClrScheme>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2.xml><?xml version="1.0" encoding="utf-8"?>
<a:themeOverride xmlns:a="http://schemas.openxmlformats.org/drawingml/2006/main">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3.xml><?xml version="1.0" encoding="utf-8"?>
<a:themeOverride xmlns:a="http://schemas.openxmlformats.org/drawingml/2006/main">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4.xml><?xml version="1.0" encoding="utf-8"?>
<a:themeOverride xmlns:a="http://schemas.openxmlformats.org/drawingml/2006/main">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5.xml><?xml version="1.0" encoding="utf-8"?>
<a:themeOverride xmlns:a="http://schemas.openxmlformats.org/drawingml/2006/main">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ppt/theme/themeOverride6.xml><?xml version="1.0" encoding="utf-8"?>
<a:themeOverride xmlns:a="http://schemas.openxmlformats.org/drawingml/2006/main">
  <a:clrScheme name="默认设计模板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0</TotalTime>
  <Words>14567</Words>
  <Application>WPS 演示</Application>
  <PresentationFormat>全屏显示(16:10)</PresentationFormat>
  <Paragraphs>533</Paragraphs>
  <Slides>65</Slides>
  <Notes>8</Notes>
  <HiddenSlides>0</HiddenSlides>
  <MMClips>0</MMClips>
  <ScaleCrop>false</ScaleCrop>
  <HeadingPairs>
    <vt:vector size="6" baseType="variant">
      <vt:variant>
        <vt:lpstr>已用的字体</vt:lpstr>
      </vt:variant>
      <vt:variant>
        <vt:i4>17</vt:i4>
      </vt:variant>
      <vt:variant>
        <vt:lpstr>主题</vt:lpstr>
      </vt:variant>
      <vt:variant>
        <vt:i4>3</vt:i4>
      </vt:variant>
      <vt:variant>
        <vt:lpstr>幻灯片标题</vt:lpstr>
      </vt:variant>
      <vt:variant>
        <vt:i4>65</vt:i4>
      </vt:variant>
    </vt:vector>
  </HeadingPairs>
  <TitlesOfParts>
    <vt:vector size="85" baseType="lpstr">
      <vt:lpstr>Arial</vt:lpstr>
      <vt:lpstr>宋体</vt:lpstr>
      <vt:lpstr>Wingdings</vt:lpstr>
      <vt:lpstr>Calibri</vt:lpstr>
      <vt:lpstr>Segoe UI</vt:lpstr>
      <vt:lpstr>Calibri Light</vt:lpstr>
      <vt:lpstr>ksdb</vt:lpstr>
      <vt:lpstr>微软雅黑</vt:lpstr>
      <vt:lpstr>汉仪君黑-75简</vt:lpstr>
      <vt:lpstr>黑体</vt:lpstr>
      <vt:lpstr>华文中宋</vt:lpstr>
      <vt:lpstr>Arial Unicode MS</vt:lpstr>
      <vt:lpstr>Wingdings</vt:lpstr>
      <vt:lpstr>微软雅黑 Light</vt:lpstr>
      <vt:lpstr>Montserrat Black</vt:lpstr>
      <vt:lpstr>Times New Roman</vt:lpstr>
      <vt:lpstr>华文细黑</vt:lpstr>
      <vt:lpstr>1_默认设计模板</vt:lpstr>
      <vt:lpstr>2_默认设计模板</vt:lpstr>
      <vt:lpstr>4_默认设计模板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妈一</cp:lastModifiedBy>
  <cp:revision>98</cp:revision>
  <dcterms:created xsi:type="dcterms:W3CDTF">2012-05-22T01:07:00Z</dcterms:created>
  <dcterms:modified xsi:type="dcterms:W3CDTF">2023-11-22T03:59:29Z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9352F527CAE249F898A6126BA0B7E99F_13</vt:lpwstr>
  </property>
  <property fmtid="{D5CDD505-2E9C-101B-9397-08002B2CF9AE}" pid="4" name="_KSOProductBuildMID">
    <vt:lpwstr>DQWFI6BW797A06TGQZRNRLJM7N80O7GREX06BJECXGHRTG5TN0BRVC0EFY9TPDIRBXMXNOLJZHJD8HEJQNFTIF8H8RN0WMWBBJOORHB341E23C462364D0EA85A115C8CF72FAD6</vt:lpwstr>
  </property>
  <property fmtid="{D5CDD505-2E9C-101B-9397-08002B2CF9AE}" pid="5" name="_KSOProductBuildSID">
    <vt:lpwstr>SVWMG6BU7RYQ0THGRAR8YLJF7NLMOXYR9F06NJEOXFM8TFCT6IBRICJAFY9TP8RRXOM6COLKZH578INJQUFTYFFV8RL0WL5BAXODQHB3302174CF8DEA48B908576BB4F51EF4ED</vt:lpwstr>
  </property>
</Properties>
</file>